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749" r:id="rId4"/>
  </p:sldMasterIdLst>
  <p:notesMasterIdLst>
    <p:notesMasterId r:id="rId18"/>
  </p:notesMasterIdLst>
  <p:handoutMasterIdLst>
    <p:handoutMasterId r:id="rId19"/>
  </p:handoutMasterIdLst>
  <p:sldIdLst>
    <p:sldId id="278" r:id="rId5"/>
    <p:sldId id="300" r:id="rId6"/>
    <p:sldId id="296" r:id="rId7"/>
    <p:sldId id="298" r:id="rId8"/>
    <p:sldId id="297" r:id="rId9"/>
    <p:sldId id="308" r:id="rId10"/>
    <p:sldId id="299" r:id="rId11"/>
    <p:sldId id="291" r:id="rId12"/>
    <p:sldId id="301" r:id="rId13"/>
    <p:sldId id="302" r:id="rId14"/>
    <p:sldId id="305" r:id="rId15"/>
    <p:sldId id="304" r:id="rId16"/>
    <p:sldId id="307" r:id="rId17"/>
  </p:sldIdLst>
  <p:sldSz cx="12192000" cy="6858000"/>
  <p:notesSz cx="6858000" cy="9144000"/>
  <p:embeddedFontLst>
    <p:embeddedFont>
      <p:font typeface="Wingdings 3" panose="05040102010807070707" pitchFamily="18" charset="2"/>
      <p:regular r:id="rId20"/>
    </p:embeddedFont>
    <p:embeddedFont>
      <p:font typeface="Tw Cen MT" panose="020B0602020104020603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20B0604020202020204" charset="-52"/>
      <p:regular r:id="rId29"/>
      <p:bold r:id="rId30"/>
      <p:italic r:id="rId31"/>
      <p:boldItalic r:id="rId32"/>
    </p:embeddedFont>
    <p:embeddedFont>
      <p:font typeface="Montserrat Bold" panose="020B0604020202020204" charset="-52"/>
      <p:bold r:id="rId33"/>
    </p:embeddedFont>
  </p:embeddedFontLst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E3DBF2E2-A9A6-4BCA-84CC-933CAFE0093B}">
          <p14:sldIdLst>
            <p14:sldId id="278"/>
            <p14:sldId id="300"/>
            <p14:sldId id="296"/>
            <p14:sldId id="298"/>
            <p14:sldId id="297"/>
            <p14:sldId id="308"/>
            <p14:sldId id="299"/>
            <p14:sldId id="291"/>
            <p14:sldId id="301"/>
            <p14:sldId id="302"/>
            <p14:sldId id="305"/>
            <p14:sldId id="304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8F"/>
    <a:srgbClr val="8BC34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40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Training%20and%20meetings\2022\&#1059;&#1043;&#1057;&#1055;&#1051;_&#1074;&#1077;&#1088;&#1077;&#1089;&#1077;&#1085;&#1100;%202022\&#1053;&#1086;&#1074;&#1080;&#1081;%20&#1040;&#1088;&#1082;&#1091;&#1096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Training%20and%20meetings\2022\&#1059;&#1043;&#1057;&#1055;&#1051;_&#1074;&#1077;&#1088;&#1077;&#1089;&#1077;&#1085;&#1100;%202022\&#1053;&#1086;&#1074;&#1080;&#1081;%20&#1040;&#1088;&#1082;&#1091;&#1096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Training%20and%20meetings\2022\&#1059;&#1043;&#1057;&#1055;&#1051;_&#1074;&#1077;&#1088;&#1077;&#1089;&#1077;&#1085;&#1100;%202022\&#1053;&#1086;&#1074;&#1080;&#1081;%20&#1040;&#1088;&#1082;&#1091;&#1096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Training%20and%20meetings\2022\&#1059;&#1043;&#1057;&#1055;&#1051;_&#1074;&#1077;&#1088;&#1077;&#1089;&#1077;&#1085;&#1100;%202022\&#1053;&#1086;&#1074;&#1080;&#1081;%20&#1040;&#1088;&#1082;&#1091;&#1096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Training%20and%20meetings\2022\&#1059;&#1043;&#1057;&#1055;&#1051;_&#1074;&#1077;&#1088;&#1077;&#1089;&#1077;&#1085;&#1100;%202022\&#1053;&#1086;&#1074;&#1080;&#1081;%20&#1040;&#1088;&#1082;&#1091;&#1096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err="1"/>
              <a:t>Група</a:t>
            </a:r>
            <a:r>
              <a:rPr lang="ru-RU" sz="1800" b="1" dirty="0"/>
              <a:t> </a:t>
            </a:r>
            <a:r>
              <a:rPr lang="ru-RU" sz="1800" b="1" dirty="0" err="1"/>
              <a:t>ризику</a:t>
            </a:r>
            <a:r>
              <a:rPr lang="ru-RU" sz="1800" b="1" dirty="0"/>
              <a:t>, з </a:t>
            </a:r>
            <a:r>
              <a:rPr lang="ru-RU" sz="1800" b="1" dirty="0" err="1"/>
              <a:t>якою</a:t>
            </a:r>
            <a:r>
              <a:rPr lang="ru-RU" sz="1800" b="1" dirty="0"/>
              <a:t> </a:t>
            </a:r>
            <a:r>
              <a:rPr lang="ru-RU" sz="1800" b="1" dirty="0" err="1"/>
              <a:t>пов</a:t>
            </a:r>
            <a:r>
              <a:rPr lang="en-US" sz="1800" b="1" dirty="0"/>
              <a:t>'</a:t>
            </a:r>
            <a:r>
              <a:rPr lang="ru-RU" sz="1800" b="1" dirty="0" err="1"/>
              <a:t>язаний</a:t>
            </a:r>
            <a:r>
              <a:rPr lang="ru-RU" sz="1800" b="1" dirty="0"/>
              <a:t> </a:t>
            </a:r>
            <a:r>
              <a:rPr lang="ru-RU" sz="1800" b="1" dirty="0" err="1"/>
              <a:t>випадок</a:t>
            </a:r>
            <a:r>
              <a:rPr lang="ru-RU" sz="1800" b="1" dirty="0"/>
              <a:t> </a:t>
            </a:r>
            <a:r>
              <a:rPr lang="ru-RU" sz="1800" b="1" dirty="0" err="1" smtClean="0"/>
              <a:t>клієнта</a:t>
            </a:r>
            <a:r>
              <a:rPr lang="ru-RU" sz="1800" b="1" dirty="0" smtClean="0"/>
              <a:t> </a:t>
            </a:r>
            <a:endParaRPr lang="ru-RU" sz="18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1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(</a:t>
            </a:r>
            <a:r>
              <a:rPr lang="uk-UA" sz="1400" b="1" i="1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24.02-19.09.2022</a:t>
            </a:r>
            <a:r>
              <a:rPr lang="ru-RU" sz="1400" b="1" i="1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)</a:t>
            </a:r>
            <a:endParaRPr lang="ru-RU" sz="1400" b="1" i="1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Лист2!$A$2:$A$13</c:f>
              <c:strCache>
                <c:ptCount val="12"/>
                <c:pt idx="0">
                  <c:v>Статевий партнер ЛВНІ, ЛЖВ</c:v>
                </c:pt>
                <c:pt idx="1">
                  <c:v>Інша група</c:v>
                </c:pt>
                <c:pt idx="2">
                  <c:v>Безпритульна особа</c:v>
                </c:pt>
                <c:pt idx="3">
                  <c:v>Транс* людина</c:v>
                </c:pt>
                <c:pt idx="4">
                  <c:v>Ув'язнений</c:v>
                </c:pt>
                <c:pt idx="5">
                  <c:v>Колишній ув'язнений</c:v>
                </c:pt>
                <c:pt idx="6">
                  <c:v>Секс-працівник/працівниця</c:v>
                </c:pt>
                <c:pt idx="7">
                  <c:v>ЧСЧ</c:v>
                </c:pt>
                <c:pt idx="8">
                  <c:v>Людина, яка вживає наркотики ін‘єкційно</c:v>
                </c:pt>
                <c:pt idx="9">
                  <c:v>Людина, яка живе з ТБ</c:v>
                </c:pt>
                <c:pt idx="10">
                  <c:v>Пацієнт ЗПТ</c:v>
                </c:pt>
                <c:pt idx="11">
                  <c:v>Людина, яка живе з ВІЛ</c:v>
                </c:pt>
              </c:strCache>
            </c:strRef>
          </c:cat>
          <c:val>
            <c:numRef>
              <c:f>Лист2!$B$2:$B$13</c:f>
              <c:numCache>
                <c:formatCode>General</c:formatCode>
                <c:ptCount val="12"/>
                <c:pt idx="0">
                  <c:v>5</c:v>
                </c:pt>
                <c:pt idx="1">
                  <c:v>9</c:v>
                </c:pt>
                <c:pt idx="2">
                  <c:v>10</c:v>
                </c:pt>
                <c:pt idx="3">
                  <c:v>20</c:v>
                </c:pt>
                <c:pt idx="4">
                  <c:v>23</c:v>
                </c:pt>
                <c:pt idx="5">
                  <c:v>44</c:v>
                </c:pt>
                <c:pt idx="6">
                  <c:v>79</c:v>
                </c:pt>
                <c:pt idx="7">
                  <c:v>112</c:v>
                </c:pt>
                <c:pt idx="8">
                  <c:v>231</c:v>
                </c:pt>
                <c:pt idx="9">
                  <c:v>252</c:v>
                </c:pt>
                <c:pt idx="10">
                  <c:v>382</c:v>
                </c:pt>
                <c:pt idx="11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1-4B88-B431-59D68D9B9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7396712"/>
        <c:axId val="597398024"/>
      </c:barChart>
      <c:catAx>
        <c:axId val="597396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398024"/>
        <c:crosses val="autoZero"/>
        <c:auto val="1"/>
        <c:lblAlgn val="ctr"/>
        <c:lblOffset val="100"/>
        <c:noMultiLvlLbl val="0"/>
      </c:catAx>
      <c:valAx>
        <c:axId val="597398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39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solidFill>
        <a:srgbClr val="00838F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effectLst/>
              </a:rPr>
              <a:t>Зареєстровані випадки за місяцями, 2021-2022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03058579574911E-2"/>
                  <c:y val="-6.887432429630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1B-4F3A-B73D-0ECCEEECEAFF}"/>
                </c:ext>
              </c:extLst>
            </c:dLbl>
            <c:dLbl>
              <c:idx val="1"/>
              <c:layout>
                <c:manualLayout>
                  <c:x val="0"/>
                  <c:y val="4.051430840959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61B-4F3A-B73D-0ECCEEECEAFF}"/>
                </c:ext>
              </c:extLst>
            </c:dLbl>
            <c:dLbl>
              <c:idx val="3"/>
              <c:layout>
                <c:manualLayout>
                  <c:x val="-1.2441679626749611E-2"/>
                  <c:y val="4.8617170091508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1B-4F3A-B73D-0ECCEEECEAFF}"/>
                </c:ext>
              </c:extLst>
            </c:dLbl>
            <c:dLbl>
              <c:idx val="4"/>
              <c:layout>
                <c:manualLayout>
                  <c:x val="-3.110419906687403E-2"/>
                  <c:y val="-5.266860093246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1B-4F3A-B73D-0ECCEEECEAFF}"/>
                </c:ext>
              </c:extLst>
            </c:dLbl>
            <c:dLbl>
              <c:idx val="5"/>
              <c:layout>
                <c:manualLayout>
                  <c:x val="-2.4883359253499222E-2"/>
                  <c:y val="-6.887432429630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1B-4F3A-B73D-0ECCEEECEAFF}"/>
                </c:ext>
              </c:extLst>
            </c:dLbl>
            <c:dLbl>
              <c:idx val="6"/>
              <c:layout>
                <c:manualLayout>
                  <c:x val="-1.4515292897874546E-2"/>
                  <c:y val="2.836001588671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61B-4F3A-B73D-0ECCEEECEAFF}"/>
                </c:ext>
              </c:extLst>
            </c:dLbl>
            <c:dLbl>
              <c:idx val="9"/>
              <c:layout>
                <c:manualLayout>
                  <c:x val="-2.6956972524624308E-2"/>
                  <c:y val="4.456573925054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1B-4F3A-B73D-0ECCEEECEAFF}"/>
                </c:ext>
              </c:extLst>
            </c:dLbl>
            <c:dLbl>
              <c:idx val="10"/>
              <c:layout>
                <c:manualLayout>
                  <c:x val="-1.8662519440124568E-2"/>
                  <c:y val="-4.861717009150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61B-4F3A-B73D-0ECCEEECE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Лист3!$A$39:$M$39</c:f>
              <c:strCache>
                <c:ptCount val="13"/>
                <c:pt idx="0">
                  <c:v>Вересень 2021</c:v>
                </c:pt>
                <c:pt idx="1">
                  <c:v>Жовтень 2021</c:v>
                </c:pt>
                <c:pt idx="2">
                  <c:v>Листопад 2021</c:v>
                </c:pt>
                <c:pt idx="3">
                  <c:v>Грудень 2021</c:v>
                </c:pt>
                <c:pt idx="4">
                  <c:v>Січень 2022</c:v>
                </c:pt>
                <c:pt idx="5">
                  <c:v>Лютий 2022</c:v>
                </c:pt>
                <c:pt idx="6">
                  <c:v>Березень 2022</c:v>
                </c:pt>
                <c:pt idx="7">
                  <c:v>Квітень 2022</c:v>
                </c:pt>
                <c:pt idx="8">
                  <c:v>Травень 2022</c:v>
                </c:pt>
                <c:pt idx="9">
                  <c:v>Червень 2022</c:v>
                </c:pt>
                <c:pt idx="10">
                  <c:v>Липень 2022</c:v>
                </c:pt>
                <c:pt idx="11">
                  <c:v>Серпень 2022</c:v>
                </c:pt>
                <c:pt idx="12">
                  <c:v>Вересень 2022</c:v>
                </c:pt>
              </c:strCache>
            </c:strRef>
          </c:cat>
          <c:val>
            <c:numRef>
              <c:f>Лист3!$A$40:$M$40</c:f>
              <c:numCache>
                <c:formatCode>General</c:formatCode>
                <c:ptCount val="13"/>
                <c:pt idx="0">
                  <c:v>193</c:v>
                </c:pt>
                <c:pt idx="1">
                  <c:v>177</c:v>
                </c:pt>
                <c:pt idx="2">
                  <c:v>224</c:v>
                </c:pt>
                <c:pt idx="3">
                  <c:v>161</c:v>
                </c:pt>
                <c:pt idx="4">
                  <c:v>190</c:v>
                </c:pt>
                <c:pt idx="5">
                  <c:v>189</c:v>
                </c:pt>
                <c:pt idx="6">
                  <c:v>191</c:v>
                </c:pt>
                <c:pt idx="7">
                  <c:v>240</c:v>
                </c:pt>
                <c:pt idx="8">
                  <c:v>312</c:v>
                </c:pt>
                <c:pt idx="9">
                  <c:v>253</c:v>
                </c:pt>
                <c:pt idx="10">
                  <c:v>252</c:v>
                </c:pt>
                <c:pt idx="11">
                  <c:v>239</c:v>
                </c:pt>
                <c:pt idx="12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1B-4F3A-B73D-0ECCEEECE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906952"/>
        <c:axId val="591904656"/>
      </c:lineChart>
      <c:catAx>
        <c:axId val="59190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904656"/>
        <c:crosses val="autoZero"/>
        <c:auto val="1"/>
        <c:lblAlgn val="ctr"/>
        <c:lblOffset val="100"/>
        <c:noMultiLvlLbl val="0"/>
      </c:catAx>
      <c:valAx>
        <c:axId val="59190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90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>
      <a:solidFill>
        <a:srgbClr val="00838F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5F-4412-8B1B-680C2FBEF2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5F-4412-8B1B-680C2FBEF2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5F-4412-8B1B-680C2FBEF2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5F-4412-8B1B-680C2FBEF2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5F-4412-8B1B-680C2FBEF2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F5F-4412-8B1B-680C2FBEF2E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F5F-4412-8B1B-680C2FBEF2E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F5F-4412-8B1B-680C2FBEF2E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F5F-4412-8B1B-680C2FBEF2E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F5F-4412-8B1B-680C2FBEF2E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F5F-4412-8B1B-680C2FBEF2E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F5F-4412-8B1B-680C2FBEF2E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F5F-4412-8B1B-680C2FBEF2EE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FF5F-4412-8B1B-680C2FBEF2E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FF5F-4412-8B1B-680C2FBEF2E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FF5F-4412-8B1B-680C2FBEF2EE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FF5F-4412-8B1B-680C2FBEF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Лист5!$A$1:$A$13</c:f>
              <c:strCache>
                <c:ptCount val="13"/>
                <c:pt idx="0">
                  <c:v>Працівники державних закладів охорони здоров'я</c:v>
                </c:pt>
                <c:pt idx="1">
                  <c:v>Поліція</c:v>
                </c:pt>
                <c:pt idx="2">
                  <c:v>Близьке оточення клієнтів</c:v>
                </c:pt>
                <c:pt idx="3">
                  <c:v>Надавач державних соціальних послуг</c:v>
                </c:pt>
                <c:pt idx="4">
                  <c:v>Роботодавець</c:v>
                </c:pt>
                <c:pt idx="5">
                  <c:v>Окупанти</c:v>
                </c:pt>
                <c:pt idx="6">
                  <c:v>Представники пенітенціарної установи</c:v>
                </c:pt>
                <c:pt idx="7">
                  <c:v>Військові, армія</c:v>
                </c:pt>
                <c:pt idx="8">
                  <c:v>Місцева влада</c:v>
                </c:pt>
                <c:pt idx="9">
                  <c:v>Невідомі</c:v>
                </c:pt>
                <c:pt idx="10">
                  <c:v>Працівники приватних закладів охорони здоров'я</c:v>
                </c:pt>
                <c:pt idx="11">
                  <c:v>Інший порушник</c:v>
                </c:pt>
                <c:pt idx="12">
                  <c:v>Клієнти секс-працівниць</c:v>
                </c:pt>
              </c:strCache>
            </c:strRef>
          </c:cat>
          <c:val>
            <c:numRef>
              <c:f>Лист5!$B$1:$B$13</c:f>
              <c:numCache>
                <c:formatCode>0.00%</c:formatCode>
                <c:ptCount val="13"/>
                <c:pt idx="0">
                  <c:v>0.48299999999999998</c:v>
                </c:pt>
                <c:pt idx="1">
                  <c:v>9.8000000000000004E-2</c:v>
                </c:pt>
                <c:pt idx="2">
                  <c:v>8.4000000000000005E-2</c:v>
                </c:pt>
                <c:pt idx="3">
                  <c:v>7.2999999999999995E-2</c:v>
                </c:pt>
                <c:pt idx="4">
                  <c:v>4.4999999999999998E-2</c:v>
                </c:pt>
                <c:pt idx="5">
                  <c:v>4.2999999999999997E-2</c:v>
                </c:pt>
                <c:pt idx="6">
                  <c:v>3.7999999999999999E-2</c:v>
                </c:pt>
                <c:pt idx="7">
                  <c:v>3.5999999999999997E-2</c:v>
                </c:pt>
                <c:pt idx="8">
                  <c:v>3.5000000000000003E-2</c:v>
                </c:pt>
                <c:pt idx="9">
                  <c:v>3.3000000000000002E-2</c:v>
                </c:pt>
                <c:pt idx="10">
                  <c:v>1.2999999999999999E-2</c:v>
                </c:pt>
                <c:pt idx="11">
                  <c:v>0.01</c:v>
                </c:pt>
                <c:pt idx="1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F5F-4412-8B1B-680C2FBEF2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42524721600881"/>
          <c:y val="5.2696818533768341E-2"/>
          <c:w val="0.33800121013599455"/>
          <c:h val="0.88490385926633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dirty="0"/>
              <a:t>Надання первинної юридичної </a:t>
            </a:r>
            <a:r>
              <a:rPr lang="uk-UA" sz="1800" b="1" dirty="0" smtClean="0"/>
              <a:t>допомоги </a:t>
            </a:r>
            <a:r>
              <a:rPr lang="uk-UA" sz="1800" b="1" i="1" dirty="0" smtClean="0"/>
              <a:t>(кількість послуг) </a:t>
            </a:r>
            <a:endParaRPr lang="ru-RU" sz="1800" b="1" i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04197371224035"/>
          <c:y val="0.10404221577565963"/>
          <c:w val="0.45380843892296102"/>
          <c:h val="0.80345417875397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Лист4!$A$16</c:f>
              <c:strCache>
                <c:ptCount val="1"/>
                <c:pt idx="0">
                  <c:v>Переадресація/супровід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Лист4!$B$15:$F$15</c:f>
              <c:strCache>
                <c:ptCount val="5"/>
                <c:pt idx="0">
                  <c:v>Супровід клієнта у первинному зверненні до поліції /спілкування з поліцією на місці правопорушення</c:v>
                </c:pt>
                <c:pt idx="1">
                  <c:v>Представлення інтересів в медичних установах, допомога в отриманні медичних послуг та лікування</c:v>
                </c:pt>
                <c:pt idx="2">
                  <c:v>Супровід при оформленні/відновленні особистих документів клієнта</c:v>
                </c:pt>
                <c:pt idx="3">
                  <c:v>Допомога у складенні простих юридичних документів: заяви, скарги, звернення, листа</c:v>
                </c:pt>
                <c:pt idx="4">
                  <c:v>Консультація з правових питань</c:v>
                </c:pt>
              </c:strCache>
            </c:strRef>
          </c:cat>
          <c:val>
            <c:numRef>
              <c:f>Лист4!$B$16:$F$16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39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4-4AA0-871E-09D5C7E38AA3}"/>
            </c:ext>
          </c:extLst>
        </c:ser>
        <c:ser>
          <c:idx val="1"/>
          <c:order val="1"/>
          <c:tx>
            <c:strRef>
              <c:f>Лист4!$A$17</c:f>
              <c:strCache>
                <c:ptCount val="1"/>
                <c:pt idx="0">
                  <c:v>Напряму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Лист4!$B$15:$F$15</c:f>
              <c:strCache>
                <c:ptCount val="5"/>
                <c:pt idx="0">
                  <c:v>Супровід клієнта у первинному зверненні до поліції /спілкування з поліцією на місці правопорушення</c:v>
                </c:pt>
                <c:pt idx="1">
                  <c:v>Представлення інтересів в медичних установах, допомога в отриманні медичних послуг та лікування</c:v>
                </c:pt>
                <c:pt idx="2">
                  <c:v>Супровід при оформленні/відновленні особистих документів клієнта</c:v>
                </c:pt>
                <c:pt idx="3">
                  <c:v>Допомога у складенні простих юридичних документів: заяви, скарги, звернення, листа</c:v>
                </c:pt>
                <c:pt idx="4">
                  <c:v>Консультація з правових питань</c:v>
                </c:pt>
              </c:strCache>
            </c:strRef>
          </c:cat>
          <c:val>
            <c:numRef>
              <c:f>Лист4!$B$17:$F$17</c:f>
              <c:numCache>
                <c:formatCode>General</c:formatCode>
                <c:ptCount val="5"/>
                <c:pt idx="0">
                  <c:v>77</c:v>
                </c:pt>
                <c:pt idx="1">
                  <c:v>780</c:v>
                </c:pt>
                <c:pt idx="2">
                  <c:v>48</c:v>
                </c:pt>
                <c:pt idx="3">
                  <c:v>396</c:v>
                </c:pt>
                <c:pt idx="4">
                  <c:v>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4-4AA0-871E-09D5C7E38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9058264"/>
        <c:axId val="399058592"/>
      </c:barChart>
      <c:catAx>
        <c:axId val="399058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9058592"/>
        <c:crosses val="autoZero"/>
        <c:auto val="1"/>
        <c:lblAlgn val="ctr"/>
        <c:lblOffset val="100"/>
        <c:noMultiLvlLbl val="0"/>
      </c:catAx>
      <c:valAx>
        <c:axId val="399058592"/>
        <c:scaling>
          <c:orientation val="minMax"/>
          <c:max val="1006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9905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err="1">
                <a:effectLst/>
              </a:rPr>
              <a:t>Кількість</a:t>
            </a:r>
            <a:r>
              <a:rPr lang="ru-RU" sz="1800" b="1" i="0" baseline="0" dirty="0">
                <a:effectLst/>
              </a:rPr>
              <a:t> </a:t>
            </a:r>
            <a:r>
              <a:rPr lang="ru-RU" sz="1800" b="1" i="0" baseline="0" dirty="0" err="1">
                <a:effectLst/>
              </a:rPr>
              <a:t>наданих</a:t>
            </a:r>
            <a:r>
              <a:rPr lang="ru-RU" sz="1800" b="1" i="0" baseline="0" dirty="0">
                <a:effectLst/>
              </a:rPr>
              <a:t> </a:t>
            </a:r>
            <a:r>
              <a:rPr lang="ru-RU" sz="1800" b="1" i="0" baseline="0" dirty="0" err="1">
                <a:effectLst/>
              </a:rPr>
              <a:t>послуг</a:t>
            </a:r>
            <a:r>
              <a:rPr lang="ru-RU" sz="1800" b="1" i="0" baseline="0" dirty="0">
                <a:effectLst/>
              </a:rPr>
              <a:t> </a:t>
            </a:r>
            <a:r>
              <a:rPr lang="ru-RU" sz="1800" b="1" i="0" baseline="0" dirty="0" err="1">
                <a:effectLst/>
              </a:rPr>
              <a:t>клієнтам</a:t>
            </a:r>
            <a:r>
              <a:rPr lang="ru-RU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REAct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162739066218872"/>
          <c:y val="0.15825064008388198"/>
          <c:w val="0.65012489926214423"/>
          <c:h val="0.64516961340982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Лист4!$A$8</c:f>
              <c:strCache>
                <c:ptCount val="1"/>
                <c:pt idx="0">
                  <c:v>Переадресація/супровід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Лист4!$B$7:$D$7</c:f>
              <c:strCache>
                <c:ptCount val="3"/>
                <c:pt idx="0">
                  <c:v>Психосоціальна допомога</c:v>
                </c:pt>
                <c:pt idx="1">
                  <c:v>Вторинна юридична допомога/супровід</c:v>
                </c:pt>
                <c:pt idx="2">
                  <c:v>Первинна юридична допомога/супровід</c:v>
                </c:pt>
              </c:strCache>
            </c:strRef>
          </c:cat>
          <c:val>
            <c:numRef>
              <c:f>Лист4!$B$8:$D$8</c:f>
              <c:numCache>
                <c:formatCode>General</c:formatCode>
                <c:ptCount val="3"/>
                <c:pt idx="0">
                  <c:v>115</c:v>
                </c:pt>
                <c:pt idx="1">
                  <c:v>34</c:v>
                </c:pt>
                <c:pt idx="2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3-4F26-9F3C-53D7FE70B102}"/>
            </c:ext>
          </c:extLst>
        </c:ser>
        <c:ser>
          <c:idx val="1"/>
          <c:order val="1"/>
          <c:tx>
            <c:strRef>
              <c:f>Лист4!$A$9</c:f>
              <c:strCache>
                <c:ptCount val="1"/>
                <c:pt idx="0">
                  <c:v>Напряму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Лист4!$B$7:$D$7</c:f>
              <c:strCache>
                <c:ptCount val="3"/>
                <c:pt idx="0">
                  <c:v>Психосоціальна допомога</c:v>
                </c:pt>
                <c:pt idx="1">
                  <c:v>Вторинна юридична допомога/супровід</c:v>
                </c:pt>
                <c:pt idx="2">
                  <c:v>Первинна юридична допомога/супровід</c:v>
                </c:pt>
              </c:strCache>
            </c:strRef>
          </c:cat>
          <c:val>
            <c:numRef>
              <c:f>Лист4!$B$9:$D$9</c:f>
              <c:numCache>
                <c:formatCode>General</c:formatCode>
                <c:ptCount val="3"/>
                <c:pt idx="0">
                  <c:v>1041</c:v>
                </c:pt>
                <c:pt idx="1">
                  <c:v>12</c:v>
                </c:pt>
                <c:pt idx="2">
                  <c:v>2302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3-4F26-9F3C-53D7FE70B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49629944"/>
        <c:axId val="849626336"/>
      </c:barChart>
      <c:catAx>
        <c:axId val="849629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9626336"/>
        <c:crosses val="autoZero"/>
        <c:auto val="1"/>
        <c:lblAlgn val="ctr"/>
        <c:lblOffset val="100"/>
        <c:noMultiLvlLbl val="0"/>
      </c:catAx>
      <c:valAx>
        <c:axId val="849626336"/>
        <c:scaling>
          <c:orientation val="minMax"/>
          <c:max val="2315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84962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DE0366-450D-4C43-AFBD-F5B84DBA74F8}" type="datetime1">
              <a:rPr lang="uk-UA" smtClean="0"/>
              <a:t>19.09.2022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301B-1845-436A-9C3D-168FE22F4695}" type="datetime1">
              <a:rPr lang="uk-UA" smtClean="0"/>
              <a:pPr/>
              <a:t>19.09.2022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34DAC0-DE3C-49A9-A417-57C49B150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6" t="-38"/>
          <a:stretch/>
        </p:blipFill>
        <p:spPr>
          <a:xfrm rot="10800000">
            <a:off x="9078706" y="0"/>
            <a:ext cx="31132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56732" y="2037322"/>
            <a:ext cx="7772400" cy="1463040"/>
          </a:xfrm>
        </p:spPr>
        <p:txBody>
          <a:bodyPr rtlCol="0" anchor="b">
            <a:normAutofit/>
          </a:bodyPr>
          <a:lstStyle>
            <a:lvl1pPr algn="l">
              <a:defRPr sz="3200" spc="200" baseline="0"/>
            </a:lvl1pPr>
          </a:lstStyle>
          <a:p>
            <a:pPr rtl="0"/>
            <a:r>
              <a:rPr lang="uk-UA" noProof="0" dirty="0"/>
              <a:t>ЗАГОЛОВОК ПРЕЗЕНТАЦІЇ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56732" y="4081111"/>
            <a:ext cx="4252082" cy="1125587"/>
          </a:xfrm>
        </p:spPr>
        <p:txBody>
          <a:bodyPr lIns="91440" rIns="91440" rtlCol="0" anchor="t" anchorCtr="0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lvl="0" rtl="0"/>
            <a:r>
              <a:rPr lang="ru-RU" noProof="0" dirty="0" err="1"/>
              <a:t>Підзаголовок</a:t>
            </a:r>
            <a:r>
              <a:rPr lang="ru-RU" noProof="0" dirty="0"/>
              <a:t> </a:t>
            </a:r>
            <a:r>
              <a:rPr lang="ru-RU" noProof="0" dirty="0" err="1"/>
              <a:t>презентації</a:t>
            </a:r>
            <a:endParaRPr lang="uk" noProof="0" dirty="0"/>
          </a:p>
        </p:txBody>
      </p:sp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D5D0C369-0A26-455E-BA61-25F479783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35892" y="726281"/>
            <a:ext cx="1016452" cy="2614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B588DE-869E-4248-8110-F76F742BB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2" y="603655"/>
            <a:ext cx="1689172" cy="4329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E3314B-96A4-4BEA-A8FF-DC7C06A01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586" t="-38"/>
          <a:stretch/>
        </p:blipFill>
        <p:spPr>
          <a:xfrm rot="10800000">
            <a:off x="9078706" y="0"/>
            <a:ext cx="3113294" cy="6858000"/>
          </a:xfrm>
          <a:prstGeom prst="rect">
            <a:avLst/>
          </a:prstGeom>
        </p:spPr>
      </p:pic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26670D8B-6B73-45B2-A562-437C05990A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35892" y="726281"/>
            <a:ext cx="1016452" cy="2614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13BC12-6620-45D7-96ED-6A33A15808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2" y="603655"/>
            <a:ext cx="1689172" cy="4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6986" y="2180504"/>
            <a:ext cx="9720073" cy="4023360"/>
          </a:xfrm>
        </p:spPr>
        <p:txBody>
          <a:bodyPr rtlCol="0"/>
          <a:lstStyle/>
          <a:p>
            <a:pPr lvl="0" rtl="0"/>
            <a:r>
              <a:rPr lang="uk-UA" noProof="0" dirty="0"/>
              <a:t>Клацніть, щоб відредагувати стилі зразків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CC8BAB-411D-43FF-B33F-9EA986C9AA62}"/>
              </a:ext>
            </a:extLst>
          </p:cNvPr>
          <p:cNvSpPr txBox="1">
            <a:spLocks noChangeAspect="1"/>
          </p:cNvSpPr>
          <p:nvPr/>
        </p:nvSpPr>
        <p:spPr>
          <a:xfrm>
            <a:off x="436987" y="471639"/>
            <a:ext cx="7104830" cy="31559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none" spc="0" baseline="0">
                <a:solidFill>
                  <a:srgbClr val="0083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21" name="Місце для дати 20">
            <a:extLst>
              <a:ext uri="{FF2B5EF4-FFF2-40B4-BE49-F238E27FC236}">
                <a16:creationId xmlns:a16="http://schemas.microsoft.com/office/drawing/2014/main" id="{695EF959-8432-4805-969B-E0185A5A03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6447155"/>
            <a:ext cx="2154143" cy="274320"/>
          </a:xfrm>
          <a:prstGeom prst="rect">
            <a:avLst/>
          </a:prstGeom>
        </p:spPr>
        <p:txBody>
          <a:bodyPr/>
          <a:lstStyle/>
          <a:p>
            <a:pPr rtl="0"/>
            <a:fld id="{19FD43C1-987A-4E79-94DB-101C19991AB0}" type="datetime1">
              <a:rPr lang="uk-UA" noProof="0" smtClean="0"/>
              <a:t>19.09.2022</a:t>
            </a:fld>
            <a:endParaRPr lang="uk-UA" noProof="0" dirty="0"/>
          </a:p>
        </p:txBody>
      </p:sp>
      <p:sp>
        <p:nvSpPr>
          <p:cNvPr id="22" name="Місце для нижнього колонтитула 21">
            <a:extLst>
              <a:ext uri="{FF2B5EF4-FFF2-40B4-BE49-F238E27FC236}">
                <a16:creationId xmlns:a16="http://schemas.microsoft.com/office/drawing/2014/main" id="{D46FA27E-884E-4056-AF6C-297CD98C64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3" name="Місце для номера слайда 22">
            <a:extLst>
              <a:ext uri="{FF2B5EF4-FFF2-40B4-BE49-F238E27FC236}">
                <a16:creationId xmlns:a16="http://schemas.microsoft.com/office/drawing/2014/main" id="{50023567-4AF9-4B3D-A9B1-132A34535A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97049" y="6470704"/>
            <a:ext cx="472351" cy="27432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400CF25-A122-47EB-8007-F55CD2FE4BB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36987" y="471639"/>
            <a:ext cx="7104830" cy="31559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none" spc="0" baseline="0">
                <a:solidFill>
                  <a:srgbClr val="0083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0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текст + елементи (без фон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436987" y="1477476"/>
            <a:ext cx="4964229" cy="4730817"/>
          </a:xfrm>
        </p:spPr>
        <p:txBody>
          <a:bodyPr rtlCol="0"/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 marL="265176" indent="-137160">
              <a:buFont typeface="Wingdings" panose="05000000000000000000" pitchFamily="2" charset="2"/>
              <a:buChar char="§"/>
              <a:defRPr/>
            </a:lvl2pPr>
            <a:lvl3pPr marL="448056" indent="-137160">
              <a:buFont typeface="Wingdings" panose="05000000000000000000" pitchFamily="2" charset="2"/>
              <a:buChar char="§"/>
              <a:defRPr/>
            </a:lvl3pPr>
            <a:lvl4pPr marL="594360" indent="-137160">
              <a:buFont typeface="Wingdings" panose="05000000000000000000" pitchFamily="2" charset="2"/>
              <a:buChar char="§"/>
              <a:defRPr/>
            </a:lvl4pPr>
            <a:lvl5pPr marL="777240" indent="-13716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uk-UA" noProof="0" dirty="0"/>
              <a:t>Назва 1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5613936" y="1477476"/>
            <a:ext cx="4964229" cy="4730817"/>
          </a:xfrm>
        </p:spPr>
        <p:txBody>
          <a:bodyPr rtlCol="0"/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 marL="265176" indent="-137160">
              <a:buFont typeface="Wingdings" panose="05000000000000000000" pitchFamily="2" charset="2"/>
              <a:buChar char="§"/>
              <a:defRPr/>
            </a:lvl2pPr>
            <a:lvl3pPr marL="448056" indent="-137160">
              <a:buFont typeface="Wingdings" panose="05000000000000000000" pitchFamily="2" charset="2"/>
              <a:buChar char="§"/>
              <a:defRPr/>
            </a:lvl3pPr>
            <a:lvl4pPr marL="594360" indent="-137160">
              <a:buFont typeface="Wingdings" panose="05000000000000000000" pitchFamily="2" charset="2"/>
              <a:buChar char="§"/>
              <a:defRPr/>
            </a:lvl4pPr>
            <a:lvl5pPr marL="777240" indent="-13716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uk-UA" noProof="0" dirty="0"/>
              <a:t>Назва 2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1394A9B-F8DC-4BB1-AC10-FF1C3F34AE7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36987" y="471639"/>
            <a:ext cx="7104830" cy="315599"/>
          </a:xfrm>
          <a:noFill/>
          <a:ln>
            <a:noFill/>
          </a:ln>
        </p:spPr>
        <p:txBody>
          <a:bodyPr wrap="none" rtlCol="0" anchor="t" anchorCtr="0">
            <a:noAutofit/>
          </a:bodyPr>
          <a:lstStyle>
            <a:lvl1pPr rtl="0">
              <a:defRPr sz="1800" cap="none" spc="0" baseline="0">
                <a:solidFill>
                  <a:srgbClr val="00838F"/>
                </a:solidFill>
                <a:latin typeface="+mj-lt"/>
              </a:defRPr>
            </a:lvl1pPr>
          </a:lstStyle>
          <a:p>
            <a:pPr rtl="0"/>
            <a:r>
              <a:rPr lang="uk-UA" noProof="0" dirty="0"/>
              <a:t>ПІДЗАГОЛОВОК + 2 БЛОКИ ЕЛЕМЕНТІВ (БЕЗ ФОНУ)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21939D-AFE1-4BAA-AC6A-19B11B7D5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73BB0BD3-90F0-47BD-AF71-B22E37EE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11" name="Місце для номера слайда 17">
            <a:extLst>
              <a:ext uri="{FF2B5EF4-FFF2-40B4-BE49-F238E27FC236}">
                <a16:creationId xmlns:a16="http://schemas.microsoft.com/office/drawing/2014/main" id="{BEDBB4BA-04FF-4297-9D20-F064C2AE8E26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21789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текст + елементи (фон)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436987" y="1477476"/>
            <a:ext cx="4964229" cy="4730817"/>
          </a:xfrm>
        </p:spPr>
        <p:txBody>
          <a:bodyPr rtlCol="0"/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 marL="265176" indent="-137160">
              <a:buFont typeface="Wingdings" panose="05000000000000000000" pitchFamily="2" charset="2"/>
              <a:buChar char="§"/>
              <a:defRPr/>
            </a:lvl2pPr>
            <a:lvl3pPr marL="448056" indent="-137160">
              <a:buFont typeface="Wingdings" panose="05000000000000000000" pitchFamily="2" charset="2"/>
              <a:buChar char="§"/>
              <a:defRPr/>
            </a:lvl3pPr>
            <a:lvl4pPr marL="594360" indent="-137160">
              <a:buFont typeface="Wingdings" panose="05000000000000000000" pitchFamily="2" charset="2"/>
              <a:buChar char="§"/>
              <a:defRPr/>
            </a:lvl4pPr>
            <a:lvl5pPr marL="777240" indent="-13716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uk-UA" noProof="0" dirty="0"/>
              <a:t>Назва 1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5613936" y="1477476"/>
            <a:ext cx="4964229" cy="4730817"/>
          </a:xfrm>
        </p:spPr>
        <p:txBody>
          <a:bodyPr rtlCol="0"/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 marL="265176" indent="-137160">
              <a:buFont typeface="Wingdings" panose="05000000000000000000" pitchFamily="2" charset="2"/>
              <a:buChar char="§"/>
              <a:defRPr/>
            </a:lvl2pPr>
            <a:lvl3pPr marL="448056" indent="-137160">
              <a:buFont typeface="Wingdings" panose="05000000000000000000" pitchFamily="2" charset="2"/>
              <a:buChar char="§"/>
              <a:defRPr/>
            </a:lvl3pPr>
            <a:lvl4pPr marL="594360" indent="-137160">
              <a:buFont typeface="Wingdings" panose="05000000000000000000" pitchFamily="2" charset="2"/>
              <a:buChar char="§"/>
              <a:defRPr/>
            </a:lvl4pPr>
            <a:lvl5pPr marL="777240" indent="-13716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uk-UA" noProof="0" dirty="0"/>
              <a:t>Назва 2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1394A9B-F8DC-4BB1-AC10-FF1C3F34AE7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36987" y="471639"/>
            <a:ext cx="7104830" cy="315599"/>
          </a:xfrm>
          <a:noFill/>
          <a:ln>
            <a:noFill/>
          </a:ln>
        </p:spPr>
        <p:txBody>
          <a:bodyPr wrap="none" rtlCol="0" anchor="t" anchorCtr="0">
            <a:noAutofit/>
          </a:bodyPr>
          <a:lstStyle>
            <a:lvl1pPr rtl="0">
              <a:defRPr sz="1800" cap="none" spc="0" baseline="0">
                <a:solidFill>
                  <a:srgbClr val="00838F"/>
                </a:solidFill>
                <a:latin typeface="+mj-lt"/>
              </a:defRPr>
            </a:lvl1pPr>
          </a:lstStyle>
          <a:p>
            <a:pPr rtl="0"/>
            <a:r>
              <a:rPr lang="uk-UA" noProof="0" dirty="0"/>
              <a:t>ПІДЗАГОЛОВОК + 2 БЛОКИ ЕЛЕМЕНТІВ (ФОН)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21939D-AFE1-4BAA-AC6A-19B11B7D5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73BB0BD3-90F0-47BD-AF71-B22E37EEAB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11" name="Місце для номера слайда 17">
            <a:extLst>
              <a:ext uri="{FF2B5EF4-FFF2-40B4-BE49-F238E27FC236}">
                <a16:creationId xmlns:a16="http://schemas.microsoft.com/office/drawing/2014/main" id="{BEDBB4BA-04FF-4297-9D20-F064C2AE8E26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4829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1024128" y="6447155"/>
            <a:ext cx="2154143" cy="274320"/>
          </a:xfrm>
          <a:prstGeom prst="rect">
            <a:avLst/>
          </a:prstGeom>
        </p:spPr>
        <p:txBody>
          <a:bodyPr rtlCol="0"/>
          <a:lstStyle/>
          <a:p>
            <a:pPr rtl="0"/>
            <a:fld id="{0B708E7A-6B91-46FC-BEE2-15CB5BCD4B54}" type="datetime1">
              <a:rPr lang="uk-UA" noProof="0" smtClean="0"/>
              <a:t>19.09.2022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88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1024128" y="6447155"/>
            <a:ext cx="2154143" cy="274320"/>
          </a:xfrm>
          <a:prstGeom prst="rect">
            <a:avLst/>
          </a:prstGeom>
        </p:spPr>
        <p:txBody>
          <a:bodyPr rtlCol="0"/>
          <a:lstStyle/>
          <a:p>
            <a:pPr rtl="0"/>
            <a:fld id="{C197870A-85F4-4463-9770-F3072F07A6E9}" type="datetime1">
              <a:rPr lang="uk-UA" noProof="0" smtClean="0"/>
              <a:t>19.09.2022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304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1024128" y="6447155"/>
            <a:ext cx="2154143" cy="274320"/>
          </a:xfrm>
          <a:prstGeom prst="rect">
            <a:avLst/>
          </a:prstGeom>
        </p:spPr>
        <p:txBody>
          <a:bodyPr rtlCol="0"/>
          <a:lstStyle/>
          <a:p>
            <a:pPr rtl="0"/>
            <a:fld id="{7A9D1143-C225-458E-8607-F6232451BF28}" type="datetime1">
              <a:rPr lang="uk-UA" noProof="0" smtClean="0"/>
              <a:t>19.09.2022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009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224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 smtClean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715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ідзаголовок + текст (фон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48396A-CC1D-487C-B070-0FE19F0B2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EDD41F95-0F75-40A0-9D89-87D993D5D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4A070A-6479-407F-A2ED-81ECE63C89C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36987" y="471639"/>
            <a:ext cx="7104830" cy="315599"/>
          </a:xfrm>
          <a:noFill/>
          <a:ln>
            <a:noFill/>
          </a:ln>
        </p:spPr>
        <p:txBody>
          <a:bodyPr wrap="none" rtlCol="0" anchor="t" anchorCtr="0">
            <a:noAutofit/>
          </a:bodyPr>
          <a:lstStyle>
            <a:lvl1pPr>
              <a:defRPr sz="1800" cap="none" spc="0" baseline="0">
                <a:solidFill>
                  <a:srgbClr val="00838F"/>
                </a:solidFill>
                <a:latin typeface="+mj-lt"/>
              </a:defRPr>
            </a:lvl1pPr>
          </a:lstStyle>
          <a:p>
            <a:pPr rtl="0"/>
            <a:r>
              <a:rPr lang="uk-UA" noProof="0" dirty="0"/>
              <a:t>ПІДЗАГОЛОВОК + ТЕКСТ (ФОН)</a:t>
            </a:r>
          </a:p>
        </p:txBody>
      </p:sp>
      <p:sp>
        <p:nvSpPr>
          <p:cNvPr id="10" name="Місце для тексту 3">
            <a:extLst>
              <a:ext uri="{FF2B5EF4-FFF2-40B4-BE49-F238E27FC236}">
                <a16:creationId xmlns:a16="http://schemas.microsoft.com/office/drawing/2014/main" id="{7E19A44D-64C3-448A-8EEA-A4B51DE5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986" y="1518556"/>
            <a:ext cx="10872698" cy="4424241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/>
              <a:t>Клацніть, щоб відредагувати стилі зразків тексту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B191EA-4DE8-4087-9C24-59A599DC5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5E37826D-4A46-415D-8C36-0105032978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14" name="Місце для номера слайда 17">
            <a:extLst>
              <a:ext uri="{FF2B5EF4-FFF2-40B4-BE49-F238E27FC236}">
                <a16:creationId xmlns:a16="http://schemas.microsoft.com/office/drawing/2014/main" id="{20973603-CF27-4D70-AB82-3FC54043A185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1708621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ідзаголовок + текст (без фон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EDD41F95-0F75-40A0-9D89-87D993D5D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4A070A-6479-407F-A2ED-81ECE63C89C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36987" y="471639"/>
            <a:ext cx="7104830" cy="315599"/>
          </a:xfrm>
          <a:noFill/>
          <a:ln>
            <a:noFill/>
          </a:ln>
        </p:spPr>
        <p:txBody>
          <a:bodyPr wrap="none" rtlCol="0" anchor="t" anchorCtr="0">
            <a:noAutofit/>
          </a:bodyPr>
          <a:lstStyle>
            <a:lvl1pPr rtl="0">
              <a:defRPr sz="1800" cap="none" spc="0" baseline="0">
                <a:solidFill>
                  <a:srgbClr val="00838F"/>
                </a:solidFill>
                <a:latin typeface="+mj-lt"/>
              </a:defRPr>
            </a:lvl1pPr>
          </a:lstStyle>
          <a:p>
            <a:pPr rtl="0"/>
            <a:r>
              <a:rPr lang="uk-UA" noProof="0" dirty="0"/>
              <a:t>ПІДЗАГОЛОВОК + ТЕКСТ (БЕЗ ФОНУ)</a:t>
            </a:r>
          </a:p>
        </p:txBody>
      </p:sp>
      <p:sp>
        <p:nvSpPr>
          <p:cNvPr id="10" name="Місце для тексту 3">
            <a:extLst>
              <a:ext uri="{FF2B5EF4-FFF2-40B4-BE49-F238E27FC236}">
                <a16:creationId xmlns:a16="http://schemas.microsoft.com/office/drawing/2014/main" id="{7E19A44D-64C3-448A-8EEA-A4B51DE5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986" y="1510393"/>
            <a:ext cx="10872698" cy="4432405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3A4BB6-32D5-4280-ABA4-5E761C0E1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DBA6AFA3-2600-4FE6-B4ED-4EE3E5F0E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14" name="Місце для номера слайда 17">
            <a:extLst>
              <a:ext uri="{FF2B5EF4-FFF2-40B4-BE49-F238E27FC236}">
                <a16:creationId xmlns:a16="http://schemas.microsoft.com/office/drawing/2014/main" id="{ABB823B5-2024-4E96-BA30-76E15D2B0593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41904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іверсальний 1 (фон)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48396A-CC1D-487C-B070-0FE19F0B2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EDD41F95-0F75-40A0-9D89-87D993D5D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4A070A-6479-407F-A2ED-81ECE63C89C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36987" y="471639"/>
            <a:ext cx="7104830" cy="315599"/>
          </a:xfrm>
          <a:noFill/>
          <a:ln>
            <a:noFill/>
          </a:ln>
        </p:spPr>
        <p:txBody>
          <a:bodyPr wrap="none" rtlCol="0" anchor="t" anchorCtr="0">
            <a:noAutofit/>
          </a:bodyPr>
          <a:lstStyle>
            <a:lvl1pPr rtl="0">
              <a:defRPr sz="1800" cap="none" spc="0" baseline="0">
                <a:solidFill>
                  <a:srgbClr val="00838F"/>
                </a:solidFill>
                <a:latin typeface="+mj-lt"/>
              </a:defRPr>
            </a:lvl1pPr>
          </a:lstStyle>
          <a:p>
            <a:pPr rtl="0"/>
            <a:r>
              <a:rPr lang="uk-UA" noProof="0" dirty="0"/>
              <a:t>ПІДЗАГОЛОВОК + ТЕКСТ + ЕЛЕМЕНТИ (ФОН)</a:t>
            </a:r>
          </a:p>
        </p:txBody>
      </p:sp>
      <p:sp>
        <p:nvSpPr>
          <p:cNvPr id="12" name="Місце для тексту 3">
            <a:extLst>
              <a:ext uri="{FF2B5EF4-FFF2-40B4-BE49-F238E27FC236}">
                <a16:creationId xmlns:a16="http://schemas.microsoft.com/office/drawing/2014/main" id="{B7682A42-F515-40C3-855F-767019AF5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563" y="1343025"/>
            <a:ext cx="2087562" cy="45989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BC9CD5-77EF-4E5E-B51E-F000D839B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7D7EF26C-4975-49CE-A26C-1656BB78A3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14" name="Місце для номера слайда 17">
            <a:extLst>
              <a:ext uri="{FF2B5EF4-FFF2-40B4-BE49-F238E27FC236}">
                <a16:creationId xmlns:a16="http://schemas.microsoft.com/office/drawing/2014/main" id="{AACE2959-DA08-4EF3-9772-5F24A7BD1BBE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  <p:sp>
        <p:nvSpPr>
          <p:cNvPr id="19" name="Місце для вмісту 2">
            <a:extLst>
              <a:ext uri="{FF2B5EF4-FFF2-40B4-BE49-F238E27FC236}">
                <a16:creationId xmlns:a16="http://schemas.microsoft.com/office/drawing/2014/main" id="{91B1B65B-4525-4DC0-AE10-BEE04F240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8175" y="1343026"/>
            <a:ext cx="8764764" cy="4598988"/>
          </a:xfrm>
        </p:spPr>
        <p:txBody>
          <a:bodyPr rtlCol="0"/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 marL="265176" indent="-137160">
              <a:buFont typeface="Wingdings" panose="05000000000000000000" pitchFamily="2" charset="2"/>
              <a:buChar char="§"/>
              <a:defRPr/>
            </a:lvl2pPr>
            <a:lvl3pPr marL="448056" indent="-137160">
              <a:buFont typeface="Wingdings" panose="05000000000000000000" pitchFamily="2" charset="2"/>
              <a:buChar char="§"/>
              <a:defRPr/>
            </a:lvl3pPr>
            <a:lvl4pPr marL="594360" indent="-137160">
              <a:buFont typeface="Wingdings" panose="05000000000000000000" pitchFamily="2" charset="2"/>
              <a:buChar char="§"/>
              <a:defRPr/>
            </a:lvl4pPr>
            <a:lvl5pPr marL="777240" indent="-13716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uk-UA" noProof="0" dirty="0"/>
              <a:t>Клацніть, щоб відредагувати стилі зразків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8126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іверсальний 1 (без фон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48396A-CC1D-487C-B070-0FE19F0B2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EDD41F95-0F75-40A0-9D89-87D993D5D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4A070A-6479-407F-A2ED-81ECE63C89C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36987" y="471639"/>
            <a:ext cx="7104830" cy="315599"/>
          </a:xfrm>
          <a:noFill/>
          <a:ln>
            <a:noFill/>
          </a:ln>
        </p:spPr>
        <p:txBody>
          <a:bodyPr wrap="none" rtlCol="0" anchor="t" anchorCtr="0">
            <a:noAutofit/>
          </a:bodyPr>
          <a:lstStyle>
            <a:lvl1pPr rtl="0">
              <a:defRPr sz="1800" cap="none" spc="0" baseline="0">
                <a:solidFill>
                  <a:srgbClr val="00838F"/>
                </a:solidFill>
                <a:latin typeface="+mj-lt"/>
              </a:defRPr>
            </a:lvl1pPr>
          </a:lstStyle>
          <a:p>
            <a:pPr rtl="0"/>
            <a:r>
              <a:rPr lang="uk-UA" noProof="0" dirty="0"/>
              <a:t>ПІДЗАГОЛОВОК + ТЕКСТ + ЕЛЕМЕНТИ (БЕЗ ФОНУ)</a:t>
            </a:r>
          </a:p>
        </p:txBody>
      </p:sp>
      <p:sp>
        <p:nvSpPr>
          <p:cNvPr id="13" name="Місце для тексту 3">
            <a:extLst>
              <a:ext uri="{FF2B5EF4-FFF2-40B4-BE49-F238E27FC236}">
                <a16:creationId xmlns:a16="http://schemas.microsoft.com/office/drawing/2014/main" id="{F991846B-CCBC-4583-ADDD-58D451101C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563" y="1343025"/>
            <a:ext cx="2087562" cy="45989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D885AD-69AF-4619-8718-3FE577975E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C60A913C-BA57-4DF4-94AA-531A34D5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15" name="Місце для номера слайда 17">
            <a:extLst>
              <a:ext uri="{FF2B5EF4-FFF2-40B4-BE49-F238E27FC236}">
                <a16:creationId xmlns:a16="http://schemas.microsoft.com/office/drawing/2014/main" id="{6DB3DB09-F063-41D1-807B-F3E3973B0C30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  <p:sp>
        <p:nvSpPr>
          <p:cNvPr id="21" name="Місце для вмісту 2">
            <a:extLst>
              <a:ext uri="{FF2B5EF4-FFF2-40B4-BE49-F238E27FC236}">
                <a16:creationId xmlns:a16="http://schemas.microsoft.com/office/drawing/2014/main" id="{615A352E-B1FD-4342-80A5-E93264E1E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8175" y="1343026"/>
            <a:ext cx="8764764" cy="4598988"/>
          </a:xfrm>
        </p:spPr>
        <p:txBody>
          <a:bodyPr rtlCol="0"/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 marL="265176" indent="-137160">
              <a:buFont typeface="Wingdings" panose="05000000000000000000" pitchFamily="2" charset="2"/>
              <a:buChar char="§"/>
              <a:defRPr/>
            </a:lvl2pPr>
            <a:lvl3pPr marL="448056" indent="-137160">
              <a:buFont typeface="Wingdings" panose="05000000000000000000" pitchFamily="2" charset="2"/>
              <a:buChar char="§"/>
              <a:defRPr/>
            </a:lvl3pPr>
            <a:lvl4pPr marL="594360" indent="-137160">
              <a:buFont typeface="Wingdings" panose="05000000000000000000" pitchFamily="2" charset="2"/>
              <a:buChar char="§"/>
              <a:defRPr/>
            </a:lvl4pPr>
            <a:lvl5pPr marL="777240" indent="-13716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uk-UA" noProof="0" dirty="0"/>
              <a:t>Клацніть, щоб відредагувати стилі зразків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8618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іверсальний 2 (фон)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48396A-CC1D-487C-B070-0FE19F0B2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EDD41F95-0F75-40A0-9D89-87D993D5D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4A070A-6479-407F-A2ED-81ECE63C89C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36987" y="471639"/>
            <a:ext cx="7104830" cy="315599"/>
          </a:xfrm>
          <a:noFill/>
          <a:ln>
            <a:noFill/>
          </a:ln>
        </p:spPr>
        <p:txBody>
          <a:bodyPr wrap="none" rtlCol="0" anchor="t" anchorCtr="0">
            <a:noAutofit/>
          </a:bodyPr>
          <a:lstStyle>
            <a:lvl1pPr rtl="0">
              <a:defRPr sz="1800" cap="none" spc="0" baseline="0">
                <a:solidFill>
                  <a:srgbClr val="00838F"/>
                </a:solidFill>
                <a:latin typeface="+mj-lt"/>
              </a:defRPr>
            </a:lvl1pPr>
          </a:lstStyle>
          <a:p>
            <a:pPr rtl="0"/>
            <a:r>
              <a:rPr lang="uk-UA" noProof="0" dirty="0"/>
              <a:t>ПІДЗАГОЛОВОК + ТЕКСТ + ЕЛЕМЕНТИ (ФОН)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BC9CD5-77EF-4E5E-B51E-F000D839B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7D7EF26C-4975-49CE-A26C-1656BB78A3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14" name="Місце для номера слайда 17">
            <a:extLst>
              <a:ext uri="{FF2B5EF4-FFF2-40B4-BE49-F238E27FC236}">
                <a16:creationId xmlns:a16="http://schemas.microsoft.com/office/drawing/2014/main" id="{AACE2959-DA08-4EF3-9772-5F24A7BD1BBE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  <p:sp>
        <p:nvSpPr>
          <p:cNvPr id="16" name="Місце для тексту 3">
            <a:extLst>
              <a:ext uri="{FF2B5EF4-FFF2-40B4-BE49-F238E27FC236}">
                <a16:creationId xmlns:a16="http://schemas.microsoft.com/office/drawing/2014/main" id="{CD465C05-FDBB-4C54-BAC1-3C0DB371F4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562" y="1190518"/>
            <a:ext cx="10924813" cy="131733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18" name="Місце для вмісту 2">
            <a:extLst>
              <a:ext uri="{FF2B5EF4-FFF2-40B4-BE49-F238E27FC236}">
                <a16:creationId xmlns:a16="http://schemas.microsoft.com/office/drawing/2014/main" id="{07AD4CFE-9536-448D-A932-D1D0F29E5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562" y="2507848"/>
            <a:ext cx="10924813" cy="3738948"/>
          </a:xfrm>
        </p:spPr>
        <p:txBody>
          <a:bodyPr rtlCol="0"/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 marL="265176" indent="-137160">
              <a:buFont typeface="Wingdings" panose="05000000000000000000" pitchFamily="2" charset="2"/>
              <a:buChar char="§"/>
              <a:defRPr/>
            </a:lvl2pPr>
            <a:lvl3pPr marL="448056" indent="-137160">
              <a:buFont typeface="Wingdings" panose="05000000000000000000" pitchFamily="2" charset="2"/>
              <a:buChar char="§"/>
              <a:defRPr/>
            </a:lvl3pPr>
            <a:lvl4pPr marL="594360" indent="-137160">
              <a:buFont typeface="Wingdings" panose="05000000000000000000" pitchFamily="2" charset="2"/>
              <a:buChar char="§"/>
              <a:defRPr/>
            </a:lvl4pPr>
            <a:lvl5pPr marL="777240" indent="-13716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uk-UA" noProof="0" dirty="0"/>
              <a:t>Клацніть, щоб відредагувати стилі зразків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9328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іверсальний 2 (без фон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48396A-CC1D-487C-B070-0FE19F0B2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EDD41F95-0F75-40A0-9D89-87D993D5D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4A070A-6479-407F-A2ED-81ECE63C89C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36987" y="471639"/>
            <a:ext cx="7104830" cy="315599"/>
          </a:xfrm>
          <a:noFill/>
          <a:ln>
            <a:noFill/>
          </a:ln>
        </p:spPr>
        <p:txBody>
          <a:bodyPr wrap="none" rtlCol="0" anchor="t" anchorCtr="0">
            <a:noAutofit/>
          </a:bodyPr>
          <a:lstStyle>
            <a:lvl1pPr rtl="0">
              <a:defRPr sz="1800" cap="none" spc="0" baseline="0">
                <a:solidFill>
                  <a:srgbClr val="00838F"/>
                </a:solidFill>
                <a:latin typeface="+mj-lt"/>
              </a:defRPr>
            </a:lvl1pPr>
          </a:lstStyle>
          <a:p>
            <a:pPr rtl="0"/>
            <a:r>
              <a:rPr lang="uk-UA" noProof="0" dirty="0"/>
              <a:t>ПІДЗАГОЛОВОК + ТЕКСТ + ЕЛЕМЕНТИ (БЕЗ ФОНУ)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D885AD-69AF-4619-8718-3FE577975E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C60A913C-BA57-4DF4-94AA-531A34D5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15" name="Місце для номера слайда 17">
            <a:extLst>
              <a:ext uri="{FF2B5EF4-FFF2-40B4-BE49-F238E27FC236}">
                <a16:creationId xmlns:a16="http://schemas.microsoft.com/office/drawing/2014/main" id="{6DB3DB09-F063-41D1-807B-F3E3973B0C30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  <p:sp>
        <p:nvSpPr>
          <p:cNvPr id="16" name="Місце для тексту 3">
            <a:extLst>
              <a:ext uri="{FF2B5EF4-FFF2-40B4-BE49-F238E27FC236}">
                <a16:creationId xmlns:a16="http://schemas.microsoft.com/office/drawing/2014/main" id="{9F5A39B5-A3C8-47E8-B9AC-D5065D8534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562" y="1190518"/>
            <a:ext cx="10924813" cy="131733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18" name="Місце для вмісту 2">
            <a:extLst>
              <a:ext uri="{FF2B5EF4-FFF2-40B4-BE49-F238E27FC236}">
                <a16:creationId xmlns:a16="http://schemas.microsoft.com/office/drawing/2014/main" id="{E65E47EC-A10E-436E-9245-E833DE077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562" y="2507848"/>
            <a:ext cx="10924813" cy="3738948"/>
          </a:xfrm>
        </p:spPr>
        <p:txBody>
          <a:bodyPr rtlCol="0"/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 marL="265176" indent="-137160">
              <a:buFont typeface="Wingdings" panose="05000000000000000000" pitchFamily="2" charset="2"/>
              <a:buChar char="§"/>
              <a:defRPr/>
            </a:lvl2pPr>
            <a:lvl3pPr marL="448056" indent="-137160">
              <a:buFont typeface="Wingdings" panose="05000000000000000000" pitchFamily="2" charset="2"/>
              <a:buChar char="§"/>
              <a:defRPr/>
            </a:lvl3pPr>
            <a:lvl4pPr marL="594360" indent="-137160">
              <a:buFont typeface="Wingdings" panose="05000000000000000000" pitchFamily="2" charset="2"/>
              <a:buChar char="§"/>
              <a:defRPr/>
            </a:lvl4pPr>
            <a:lvl5pPr marL="777240" indent="-13716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uk-UA" noProof="0" dirty="0"/>
              <a:t>Клацніть, щоб відредагувати стилі зразків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626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івка + пункти (фон)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SmartArt 12">
            <a:extLst>
              <a:ext uri="{FF2B5EF4-FFF2-40B4-BE49-F238E27FC236}">
                <a16:creationId xmlns:a16="http://schemas.microsoft.com/office/drawing/2014/main" id="{BEA73A0F-FEDB-4CC3-B038-944F0A472D9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36988" y="2507848"/>
            <a:ext cx="10878712" cy="397560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768970-CA0E-41C7-9124-661C619EE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4CD1AEF7-64E6-4075-9FA1-0EDE9201A3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58CADD8-36D2-49E1-9EDA-1611FEC317B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36987" y="471639"/>
            <a:ext cx="7104830" cy="315599"/>
          </a:xfrm>
          <a:noFill/>
          <a:ln>
            <a:noFill/>
          </a:ln>
        </p:spPr>
        <p:txBody>
          <a:bodyPr wrap="none" rtlCol="0" anchor="t" anchorCtr="0">
            <a:noAutofit/>
          </a:bodyPr>
          <a:lstStyle>
            <a:lvl1pPr rtl="0">
              <a:defRPr sz="1800" cap="none" spc="0" baseline="0">
                <a:solidFill>
                  <a:srgbClr val="00838F"/>
                </a:solidFill>
                <a:latin typeface="+mj-lt"/>
              </a:defRPr>
            </a:lvl1pPr>
          </a:lstStyle>
          <a:p>
            <a:pPr rtl="0"/>
            <a:r>
              <a:rPr lang="uk-UA" noProof="0" dirty="0"/>
              <a:t>ПІДЗАГОЛОВОК + ТЕКСТ + ПУНКТИ (ФОН)</a:t>
            </a:r>
          </a:p>
        </p:txBody>
      </p:sp>
      <p:sp>
        <p:nvSpPr>
          <p:cNvPr id="10" name="Місце для номера слайда 17">
            <a:extLst>
              <a:ext uri="{FF2B5EF4-FFF2-40B4-BE49-F238E27FC236}">
                <a16:creationId xmlns:a16="http://schemas.microsoft.com/office/drawing/2014/main" id="{9295E9B3-D22A-4FC2-BD89-4C8138A4FAAD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  <p:sp>
        <p:nvSpPr>
          <p:cNvPr id="11" name="Місце для тексту 3">
            <a:extLst>
              <a:ext uri="{FF2B5EF4-FFF2-40B4-BE49-F238E27FC236}">
                <a16:creationId xmlns:a16="http://schemas.microsoft.com/office/drawing/2014/main" id="{A712CB62-9B8C-4DFC-B75B-1717153AC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562" y="1190518"/>
            <a:ext cx="10924813" cy="131733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9909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івка + пункти (без фону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SmartArt 12">
            <a:extLst>
              <a:ext uri="{FF2B5EF4-FFF2-40B4-BE49-F238E27FC236}">
                <a16:creationId xmlns:a16="http://schemas.microsoft.com/office/drawing/2014/main" id="{BEA73A0F-FEDB-4CC3-B038-944F0A472D9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36988" y="2507848"/>
            <a:ext cx="10878712" cy="397560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768970-CA0E-41C7-9124-661C619EE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586" t="-38" r="39856"/>
          <a:stretch/>
        </p:blipFill>
        <p:spPr>
          <a:xfrm rot="10800000">
            <a:off x="11811000" y="0"/>
            <a:ext cx="381000" cy="6858000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4CD1AEF7-64E6-4075-9FA1-0EDE9201A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632131" y="5472828"/>
            <a:ext cx="747608" cy="19233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58CADD8-36D2-49E1-9EDA-1611FEC317B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36987" y="471639"/>
            <a:ext cx="7104830" cy="315599"/>
          </a:xfrm>
          <a:noFill/>
          <a:ln>
            <a:noFill/>
          </a:ln>
        </p:spPr>
        <p:txBody>
          <a:bodyPr wrap="none" rtlCol="0" anchor="t" anchorCtr="0">
            <a:noAutofit/>
          </a:bodyPr>
          <a:lstStyle>
            <a:lvl1pPr rtl="0">
              <a:defRPr sz="1800" cap="none" spc="0" baseline="0">
                <a:solidFill>
                  <a:srgbClr val="00838F"/>
                </a:solidFill>
                <a:latin typeface="+mj-lt"/>
              </a:defRPr>
            </a:lvl1pPr>
          </a:lstStyle>
          <a:p>
            <a:pPr rtl="0"/>
            <a:r>
              <a:rPr lang="uk-UA" noProof="0" dirty="0"/>
              <a:t>ПІДЗАГОЛОВОК + ТЕКСТ + ПУНКТИ (БЕЗ ФОНУ)</a:t>
            </a:r>
          </a:p>
        </p:txBody>
      </p:sp>
      <p:sp>
        <p:nvSpPr>
          <p:cNvPr id="11" name="Місце для тексту 3">
            <a:extLst>
              <a:ext uri="{FF2B5EF4-FFF2-40B4-BE49-F238E27FC236}">
                <a16:creationId xmlns:a16="http://schemas.microsoft.com/office/drawing/2014/main" id="{A712CB62-9B8C-4DFC-B75B-1717153AC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562" y="1190518"/>
            <a:ext cx="10924813" cy="131733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12" name="Місце для номера слайда 17">
            <a:extLst>
              <a:ext uri="{FF2B5EF4-FFF2-40B4-BE49-F238E27FC236}">
                <a16:creationId xmlns:a16="http://schemas.microsoft.com/office/drawing/2014/main" id="{7613DC1C-9B62-47E5-8BB3-E413BE793EFD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14705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7" name="Місце для номера слайда 17">
            <a:extLst>
              <a:ext uri="{FF2B5EF4-FFF2-40B4-BE49-F238E27FC236}">
                <a16:creationId xmlns:a16="http://schemas.microsoft.com/office/drawing/2014/main" id="{9827A8A4-F0ED-4605-86F9-6BD3BC237985}"/>
              </a:ext>
            </a:extLst>
          </p:cNvPr>
          <p:cNvSpPr txBox="1">
            <a:spLocks/>
          </p:cNvSpPr>
          <p:nvPr userDrawn="1"/>
        </p:nvSpPr>
        <p:spPr>
          <a:xfrm>
            <a:off x="11765324" y="6483458"/>
            <a:ext cx="472351" cy="274320"/>
          </a:xfrm>
          <a:prstGeom prst="rect">
            <a:avLst/>
          </a:prstGeom>
          <a:noFill/>
        </p:spPr>
        <p:txBody>
          <a:bodyPr rtlCol="0"/>
          <a:lstStyle>
            <a:defPPr rtl="0">
              <a:defRPr lang="uk-UA"/>
            </a:defPPr>
            <a:lvl1pPr marL="0" algn="ctr" defTabSz="457200" rtl="0" eaLnBrk="1" latinLnBrk="0" hangingPunct="1">
              <a:defRPr sz="1200" kern="1200">
                <a:solidFill>
                  <a:srgbClr val="00838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uk-UA" sz="1000" smtClean="0"/>
              <a:pPr/>
              <a:t>‹#›</a:t>
            </a:fld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262823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71" r:id="rId6"/>
    <p:sldLayoutId id="2147483772" r:id="rId7"/>
    <p:sldLayoutId id="2147483768" r:id="rId8"/>
    <p:sldLayoutId id="2147483769" r:id="rId9"/>
    <p:sldLayoutId id="2147483756" r:id="rId10"/>
    <p:sldLayoutId id="2147483758" r:id="rId11"/>
    <p:sldLayoutId id="2147483770" r:id="rId12"/>
    <p:sldLayoutId id="2147483759" r:id="rId13"/>
    <p:sldLayoutId id="2147483760" r:id="rId14"/>
    <p:sldLayoutId id="2147483761" r:id="rId15"/>
    <p:sldLayoutId id="2147483774" r:id="rId16"/>
    <p:sldLayoutId id="214748377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kern="1200" cap="all" spc="100" baseline="0">
          <a:solidFill>
            <a:schemeClr val="tx1">
              <a:lumMod val="95000"/>
              <a:lumOff val="5000"/>
            </a:schemeClr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034DB-F6F3-47BC-BF36-E1A49297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56" y="2016086"/>
            <a:ext cx="8427903" cy="1410158"/>
          </a:xfrm>
        </p:spPr>
        <p:txBody>
          <a:bodyPr anchor="b">
            <a:normAutofit/>
          </a:bodyPr>
          <a:lstStyle/>
          <a:p>
            <a:pPr algn="ctr"/>
            <a:r>
              <a:rPr lang="uk-UA" dirty="0" smtClean="0"/>
              <a:t>зустріч </a:t>
            </a:r>
            <a:r>
              <a:rPr lang="uk-UA" dirty="0" smtClean="0"/>
              <a:t>юристів </a:t>
            </a:r>
            <a:r>
              <a:rPr lang="uk-UA" dirty="0"/>
              <a:t>УГСПЛ </a:t>
            </a:r>
            <a:r>
              <a:rPr lang="uk-UA" dirty="0"/>
              <a:t>та регіональних координаторів </a:t>
            </a:r>
            <a:r>
              <a:rPr lang="uk-UA" dirty="0" err="1"/>
              <a:t>проєкту</a:t>
            </a:r>
            <a:r>
              <a:rPr lang="uk-UA" dirty="0"/>
              <a:t> </a:t>
            </a:r>
            <a:r>
              <a:rPr lang="en-US" dirty="0" err="1"/>
              <a:t>REAct</a:t>
            </a:r>
            <a:endParaRPr lang="uk-UA" dirty="0"/>
          </a:p>
        </p:txBody>
      </p:sp>
      <p:sp>
        <p:nvSpPr>
          <p:cNvPr id="6" name="Підзаголовок 4">
            <a:extLst>
              <a:ext uri="{FF2B5EF4-FFF2-40B4-BE49-F238E27FC236}">
                <a16:creationId xmlns:a16="http://schemas.microsoft.com/office/drawing/2014/main" id="{019F15F5-AE60-428D-936A-13A4668F5041}"/>
              </a:ext>
            </a:extLst>
          </p:cNvPr>
          <p:cNvSpPr txBox="1">
            <a:spLocks/>
          </p:cNvSpPr>
          <p:nvPr/>
        </p:nvSpPr>
        <p:spPr>
          <a:xfrm>
            <a:off x="956732" y="6011209"/>
            <a:ext cx="4252082" cy="3555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2</a:t>
            </a:r>
            <a:r>
              <a:rPr lang="uk-UA" b="1" i="1" dirty="0"/>
              <a:t>0</a:t>
            </a:r>
            <a:r>
              <a:rPr lang="en-US" b="1" i="1" dirty="0" smtClean="0"/>
              <a:t> </a:t>
            </a:r>
            <a:r>
              <a:rPr lang="uk-UA" b="1" i="1" dirty="0" smtClean="0"/>
              <a:t>вересня </a:t>
            </a:r>
            <a:r>
              <a:rPr lang="uk-UA" b="1" i="1" dirty="0" smtClean="0"/>
              <a:t>2022 </a:t>
            </a:r>
            <a:r>
              <a:rPr lang="uk-UA" b="1" i="1" dirty="0"/>
              <a:t>року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225" y="587835"/>
            <a:ext cx="562053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Бар</a:t>
            </a:r>
            <a:r>
              <a:rPr lang="en-US" sz="3200" dirty="0" smtClean="0"/>
              <a:t>’</a:t>
            </a:r>
            <a:r>
              <a:rPr lang="uk-UA" sz="3200" dirty="0" err="1" smtClean="0"/>
              <a:t>єри</a:t>
            </a:r>
            <a:r>
              <a:rPr lang="uk-UA" sz="3200" dirty="0" smtClean="0"/>
              <a:t> </a:t>
            </a:r>
            <a:r>
              <a:rPr lang="uk-UA" sz="3200" dirty="0"/>
              <a:t>в реагуванні під час війни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5386" y="1126067"/>
            <a:ext cx="11170814" cy="506306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dirty="0" err="1"/>
              <a:t>чисельності</a:t>
            </a:r>
            <a:r>
              <a:rPr lang="ru-RU" b="1" dirty="0"/>
              <a:t> </a:t>
            </a:r>
            <a:r>
              <a:rPr lang="ru-RU" b="1" dirty="0" err="1"/>
              <a:t>вимушено</a:t>
            </a:r>
            <a:r>
              <a:rPr lang="ru-RU" b="1" dirty="0"/>
              <a:t> </a:t>
            </a:r>
            <a:r>
              <a:rPr lang="ru-RU" b="1" dirty="0" err="1"/>
              <a:t>внутрішньо</a:t>
            </a:r>
            <a:r>
              <a:rPr lang="ru-RU" b="1" dirty="0"/>
              <a:t> </a:t>
            </a:r>
            <a:r>
              <a:rPr lang="ru-RU" b="1" dirty="0" err="1"/>
              <a:t>переміщених</a:t>
            </a:r>
            <a:r>
              <a:rPr lang="ru-RU" b="1" dirty="0"/>
              <a:t> </a:t>
            </a:r>
            <a:r>
              <a:rPr lang="ru-RU" b="1" dirty="0" err="1"/>
              <a:t>осіб</a:t>
            </a:r>
            <a:r>
              <a:rPr lang="ru-RU" b="1" dirty="0"/>
              <a:t> </a:t>
            </a:r>
            <a:r>
              <a:rPr lang="ru-RU" dirty="0"/>
              <a:t>з числа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областями </a:t>
            </a:r>
            <a:r>
              <a:rPr lang="ru-RU" dirty="0" err="1"/>
              <a:t>вплинуло</a:t>
            </a:r>
            <a:r>
              <a:rPr lang="ru-RU" dirty="0"/>
              <a:t> на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та </a:t>
            </a:r>
            <a:r>
              <a:rPr lang="ru-RU" dirty="0" err="1"/>
              <a:t>повноту</a:t>
            </a:r>
            <a:r>
              <a:rPr lang="ru-RU" dirty="0"/>
              <a:t> таких </a:t>
            </a:r>
            <a:r>
              <a:rPr lang="ru-RU" dirty="0" err="1" smtClean="0"/>
              <a:t>послуг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/>
              <a:t>Обмеження</a:t>
            </a:r>
            <a:r>
              <a:rPr lang="ru-RU" b="1" dirty="0"/>
              <a:t> в </a:t>
            </a:r>
            <a:r>
              <a:rPr lang="ru-RU" b="1" dirty="0" err="1"/>
              <a:t>роботі</a:t>
            </a:r>
            <a:r>
              <a:rPr lang="ru-RU" b="1" dirty="0"/>
              <a:t> </a:t>
            </a:r>
            <a:r>
              <a:rPr lang="ru-RU" b="1" dirty="0" err="1"/>
              <a:t>державних</a:t>
            </a:r>
            <a:r>
              <a:rPr lang="ru-RU" b="1" dirty="0"/>
              <a:t> структур</a:t>
            </a:r>
            <a:r>
              <a:rPr lang="ru-RU" dirty="0"/>
              <a:t>,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бар</a:t>
            </a:r>
            <a:r>
              <a:rPr lang="en-US" dirty="0" smtClean="0"/>
              <a:t>’</a:t>
            </a:r>
            <a:r>
              <a:rPr lang="uk-UA" dirty="0" err="1" smtClean="0"/>
              <a:t>єри</a:t>
            </a:r>
            <a:r>
              <a:rPr lang="uk-UA" dirty="0" smtClean="0"/>
              <a:t> в </a:t>
            </a:r>
            <a:r>
              <a:rPr lang="ru-RU" dirty="0" err="1" smtClean="0"/>
              <a:t>отриманні</a:t>
            </a:r>
            <a:r>
              <a:rPr lang="ru-RU" dirty="0" smtClean="0"/>
              <a:t>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як-от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притулку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b="1" dirty="0" smtClean="0"/>
              <a:t>Ускладнене </a:t>
            </a:r>
            <a:r>
              <a:rPr lang="uk-UA" b="1" dirty="0"/>
              <a:t>реагування в </a:t>
            </a:r>
            <a:r>
              <a:rPr lang="uk-UA" b="1" dirty="0" smtClean="0"/>
              <a:t>тимчасово окупованих </a:t>
            </a:r>
            <a:r>
              <a:rPr lang="uk-UA" b="1" dirty="0"/>
              <a:t>регіонах</a:t>
            </a:r>
            <a:r>
              <a:rPr lang="uk-UA" dirty="0"/>
              <a:t>: </a:t>
            </a:r>
            <a:r>
              <a:rPr lang="uk-UA" dirty="0"/>
              <a:t>майже усі державні заклади працюють під керівництвом окупантів, місцеві партнерські НУО змінили свою локацію</a:t>
            </a:r>
            <a:r>
              <a:rPr lang="uk-UA" dirty="0"/>
              <a:t>. </a:t>
            </a:r>
            <a:endParaRPr lang="uk-U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Через </a:t>
            </a:r>
            <a:r>
              <a:rPr lang="ru-RU" b="1" dirty="0" err="1"/>
              <a:t>зміну</a:t>
            </a:r>
            <a:r>
              <a:rPr lang="ru-RU" b="1" dirty="0"/>
              <a:t> </a:t>
            </a:r>
            <a:r>
              <a:rPr lang="ru-RU" b="1" dirty="0" err="1"/>
              <a:t>місцезнаходження</a:t>
            </a:r>
            <a:r>
              <a:rPr lang="ru-RU" b="1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структур, </a:t>
            </a:r>
            <a:r>
              <a:rPr lang="ru-RU" dirty="0" err="1"/>
              <a:t>працівників</a:t>
            </a:r>
            <a:r>
              <a:rPr lang="ru-RU" dirty="0"/>
              <a:t> НУО та </a:t>
            </a:r>
            <a:r>
              <a:rPr lang="ru-RU" dirty="0" err="1"/>
              <a:t>правозахисних</a:t>
            </a:r>
            <a:r>
              <a:rPr lang="ru-RU" dirty="0"/>
              <a:t> </a:t>
            </a:r>
            <a:r>
              <a:rPr lang="ru-RU" dirty="0" err="1" smtClean="0"/>
              <a:t>організацій</a:t>
            </a:r>
            <a:r>
              <a:rPr lang="ru-RU" dirty="0"/>
              <a:t> </a:t>
            </a:r>
            <a:r>
              <a:rPr lang="ru-RU" dirty="0" smtClean="0"/>
              <a:t>(особливо в </a:t>
            </a:r>
            <a:r>
              <a:rPr lang="ru-RU" dirty="0" err="1" smtClean="0"/>
              <a:t>регіонах</a:t>
            </a:r>
            <a:r>
              <a:rPr lang="ru-RU" dirty="0" smtClean="0"/>
              <a:t>, де велись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), </a:t>
            </a:r>
            <a:r>
              <a:rPr lang="ru-RU" dirty="0"/>
              <a:t>є </a:t>
            </a:r>
            <a:r>
              <a:rPr lang="ru-RU" dirty="0" err="1"/>
              <a:t>перешкоди</a:t>
            </a:r>
            <a:r>
              <a:rPr lang="ru-RU" dirty="0"/>
              <a:t> в </a:t>
            </a:r>
            <a:r>
              <a:rPr lang="ru-RU" dirty="0" err="1"/>
              <a:t>перенаправленні</a:t>
            </a:r>
            <a:r>
              <a:rPr lang="ru-RU" dirty="0"/>
              <a:t> до них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b="1" dirty="0" smtClean="0"/>
              <a:t>Затримки </a:t>
            </a:r>
            <a:r>
              <a:rPr lang="uk-UA" b="1" dirty="0"/>
              <a:t>у </a:t>
            </a:r>
            <a:r>
              <a:rPr lang="uk-UA" b="1" dirty="0" smtClean="0"/>
              <a:t>вирішенні </a:t>
            </a:r>
            <a:r>
              <a:rPr lang="uk-UA" b="1" dirty="0"/>
              <a:t>випадків щодо доступу до медичної допомоги</a:t>
            </a:r>
            <a:r>
              <a:rPr lang="uk-UA" dirty="0"/>
              <a:t>: нерегулярне постачання препаратів до регіонів, невідповідність </a:t>
            </a:r>
            <a:r>
              <a:rPr lang="uk-UA" dirty="0" smtClean="0"/>
              <a:t>їх кількості потребам клієнтів, від</a:t>
            </a:r>
            <a:r>
              <a:rPr lang="en-US" dirty="0" smtClean="0"/>
              <a:t>’</a:t>
            </a:r>
            <a:r>
              <a:rPr lang="uk-UA" dirty="0" err="1" smtClean="0"/>
              <a:t>їзд</a:t>
            </a:r>
            <a:r>
              <a:rPr lang="uk-UA" dirty="0" smtClean="0"/>
              <a:t> медичного персоналу. </a:t>
            </a:r>
            <a:endParaRPr lang="uk-UA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1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Нові можливості </a:t>
            </a:r>
            <a:r>
              <a:rPr lang="uk-UA" sz="3200" dirty="0"/>
              <a:t>в реагуванні під час війни</a:t>
            </a:r>
            <a:endParaRPr lang="ru-RU" sz="32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35386" y="1346200"/>
            <a:ext cx="11035347" cy="405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b="1" dirty="0" err="1" smtClean="0"/>
              <a:t>нові</a:t>
            </a:r>
            <a:r>
              <a:rPr lang="ru-RU" b="1" dirty="0" smtClean="0"/>
              <a:t> партнерства з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правозахисними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організаціями</a:t>
            </a:r>
            <a:r>
              <a:rPr lang="ru-RU" b="1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До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</a:t>
            </a:r>
            <a:r>
              <a:rPr lang="ru-RU" dirty="0" err="1"/>
              <a:t>додалась</a:t>
            </a:r>
            <a:r>
              <a:rPr lang="ru-RU" dirty="0"/>
              <a:t> низка </a:t>
            </a:r>
            <a:r>
              <a:rPr lang="ru-RU" b="1" dirty="0" err="1"/>
              <a:t>нових</a:t>
            </a:r>
            <a:r>
              <a:rPr lang="ru-RU" b="1" dirty="0"/>
              <a:t> </a:t>
            </a:r>
            <a:r>
              <a:rPr lang="ru-RU" b="1" dirty="0" err="1"/>
              <a:t>організацій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надають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r>
              <a:rPr lang="ru-RU" b="1" dirty="0"/>
              <a:t> </a:t>
            </a:r>
            <a:r>
              <a:rPr lang="ru-RU" b="1" dirty="0" err="1"/>
              <a:t>зокрема</a:t>
            </a:r>
            <a:r>
              <a:rPr lang="ru-RU" b="1" dirty="0"/>
              <a:t> ВПО.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місяці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агресії</a:t>
            </a:r>
            <a:r>
              <a:rPr lang="ru-RU" dirty="0" smtClean="0"/>
              <a:t> </a:t>
            </a:r>
            <a:r>
              <a:rPr lang="ru-RU" b="1" dirty="0" smtClean="0"/>
              <a:t>система </a:t>
            </a:r>
            <a:r>
              <a:rPr lang="ru-RU" b="1" dirty="0" err="1" smtClean="0"/>
              <a:t>переадресації</a:t>
            </a:r>
            <a:r>
              <a:rPr lang="ru-RU" b="1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незрозумілою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хаотичною, то </a:t>
            </a:r>
            <a:r>
              <a:rPr lang="ru-RU" dirty="0" err="1" smtClean="0"/>
              <a:t>наразі</a:t>
            </a:r>
            <a:r>
              <a:rPr lang="ru-RU" dirty="0" smtClean="0"/>
              <a:t> вона є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чіткою</a:t>
            </a:r>
            <a:r>
              <a:rPr lang="ru-RU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dirty="0" smtClean="0"/>
              <a:t>Вдалось налагодити </a:t>
            </a:r>
            <a:r>
              <a:rPr lang="ru-RU" dirty="0" err="1" smtClean="0"/>
              <a:t>співпрацю</a:t>
            </a:r>
            <a:r>
              <a:rPr lang="ru-RU" dirty="0" smtClean="0"/>
              <a:t> з </a:t>
            </a:r>
            <a:r>
              <a:rPr lang="ru-RU" b="1" dirty="0" err="1" smtClean="0"/>
              <a:t>новими</a:t>
            </a:r>
            <a:r>
              <a:rPr lang="ru-RU" b="1" dirty="0" smtClean="0"/>
              <a:t> </a:t>
            </a:r>
            <a:r>
              <a:rPr lang="ru-RU" b="1" dirty="0" err="1" smtClean="0"/>
              <a:t>донорськими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зараз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гуманітарних</a:t>
            </a:r>
            <a:r>
              <a:rPr lang="ru-RU" dirty="0" smtClean="0"/>
              <a:t> потреб людей.</a:t>
            </a:r>
            <a:endParaRPr lang="uk-UA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5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Переадресація клієнтів між </a:t>
            </a:r>
            <a:r>
              <a:rPr lang="en-US" sz="3200" dirty="0" err="1"/>
              <a:t>REAct</a:t>
            </a:r>
            <a:r>
              <a:rPr lang="uk-UA" sz="3200" dirty="0"/>
              <a:t> </a:t>
            </a:r>
            <a:r>
              <a:rPr lang="uk-UA" sz="3200" dirty="0"/>
              <a:t>та УГСПЛ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654770"/>
              </p:ext>
            </p:extLst>
          </p:nvPr>
        </p:nvGraphicFramePr>
        <p:xfrm>
          <a:off x="498764" y="1280161"/>
          <a:ext cx="109478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724">
                  <a:extLst>
                    <a:ext uri="{9D8B030D-6E8A-4147-A177-3AD203B41FA5}">
                      <a16:colId xmlns:a16="http://schemas.microsoft.com/office/drawing/2014/main" val="2616173828"/>
                    </a:ext>
                  </a:extLst>
                </a:gridCol>
                <a:gridCol w="892691">
                  <a:extLst>
                    <a:ext uri="{9D8B030D-6E8A-4147-A177-3AD203B41FA5}">
                      <a16:colId xmlns:a16="http://schemas.microsoft.com/office/drawing/2014/main" val="1214662943"/>
                    </a:ext>
                  </a:extLst>
                </a:gridCol>
                <a:gridCol w="621610">
                  <a:extLst>
                    <a:ext uri="{9D8B030D-6E8A-4147-A177-3AD203B41FA5}">
                      <a16:colId xmlns:a16="http://schemas.microsoft.com/office/drawing/2014/main" val="453031049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41345288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82473773"/>
                    </a:ext>
                  </a:extLst>
                </a:gridCol>
                <a:gridCol w="814647">
                  <a:extLst>
                    <a:ext uri="{9D8B030D-6E8A-4147-A177-3AD203B41FA5}">
                      <a16:colId xmlns:a16="http://schemas.microsoft.com/office/drawing/2014/main" val="385179751"/>
                    </a:ext>
                  </a:extLst>
                </a:gridCol>
                <a:gridCol w="972590">
                  <a:extLst>
                    <a:ext uri="{9D8B030D-6E8A-4147-A177-3AD203B41FA5}">
                      <a16:colId xmlns:a16="http://schemas.microsoft.com/office/drawing/2014/main" val="3457578003"/>
                    </a:ext>
                  </a:extLst>
                </a:gridCol>
                <a:gridCol w="814647">
                  <a:extLst>
                    <a:ext uri="{9D8B030D-6E8A-4147-A177-3AD203B41FA5}">
                      <a16:colId xmlns:a16="http://schemas.microsoft.com/office/drawing/2014/main" val="714476210"/>
                    </a:ext>
                  </a:extLst>
                </a:gridCol>
                <a:gridCol w="1654233">
                  <a:extLst>
                    <a:ext uri="{9D8B030D-6E8A-4147-A177-3AD203B41FA5}">
                      <a16:colId xmlns:a16="http://schemas.microsoft.com/office/drawing/2014/main" val="3845507007"/>
                    </a:ext>
                  </a:extLst>
                </a:gridCol>
                <a:gridCol w="856210">
                  <a:extLst>
                    <a:ext uri="{9D8B030D-6E8A-4147-A177-3AD203B41FA5}">
                      <a16:colId xmlns:a16="http://schemas.microsoft.com/office/drawing/2014/main" val="3238067763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187245568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Харків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Київ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Херсон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Чернігів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Львів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Миколаїв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Дніпро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Хмельницький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Черкаси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9" marR="7839" marT="7839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295434"/>
                  </a:ext>
                </a:extLst>
              </a:tr>
              <a:tr h="243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Дані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УГСПЛ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uk-UA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uk-UA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uk-UA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52950"/>
                  </a:ext>
                </a:extLst>
              </a:tr>
              <a:tr h="441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Дані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REAct</a:t>
                      </a:r>
                      <a:r>
                        <a:rPr lang="uk-UA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9" marR="7839" marT="7839" marB="0"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7839" marR="7839" marT="7839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3058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4130" y="2501032"/>
            <a:ext cx="6710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*з міста, де мало місце порушення прав клієнта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9576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72494" y="2776451"/>
            <a:ext cx="2535383" cy="2634332"/>
          </a:xfrm>
        </p:spPr>
        <p:txBody>
          <a:bodyPr/>
          <a:lstStyle/>
          <a:p>
            <a:r>
              <a:rPr lang="uk-UA" b="1" dirty="0" smtClean="0"/>
              <a:t>Дякую за увагу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29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F52BA-7360-4A25-A826-3244AD75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82" y="261324"/>
            <a:ext cx="4618182" cy="673671"/>
          </a:xfrm>
        </p:spPr>
        <p:txBody>
          <a:bodyPr/>
          <a:lstStyle/>
          <a:p>
            <a:r>
              <a:rPr lang="uk-UA" sz="3200" dirty="0" smtClean="0"/>
              <a:t>Система </a:t>
            </a:r>
            <a:r>
              <a:rPr lang="en-US" sz="3200" dirty="0" err="1" smtClean="0"/>
              <a:t>REAct</a:t>
            </a:r>
            <a:r>
              <a:rPr lang="en-US" sz="3200" dirty="0" smtClean="0"/>
              <a:t> </a:t>
            </a:r>
            <a:r>
              <a:rPr lang="uk-UA" sz="3200" dirty="0" smtClean="0"/>
              <a:t>(2021)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6" r="2418" b="1067"/>
          <a:stretch/>
        </p:blipFill>
        <p:spPr>
          <a:xfrm>
            <a:off x="1925474" y="698977"/>
            <a:ext cx="9783002" cy="609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56" t="8525" r="75646" b="6284"/>
          <a:stretch/>
        </p:blipFill>
        <p:spPr>
          <a:xfrm>
            <a:off x="0" y="1026343"/>
            <a:ext cx="1803862" cy="7813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0090" t="8525" r="24615" b="6284"/>
          <a:stretch/>
        </p:blipFill>
        <p:spPr>
          <a:xfrm>
            <a:off x="0" y="2266238"/>
            <a:ext cx="1925474" cy="781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301" t="8525" r="52822" b="6284"/>
          <a:stretch/>
        </p:blipFill>
        <p:spPr>
          <a:xfrm>
            <a:off x="0" y="3414382"/>
            <a:ext cx="1512917" cy="781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78308" t="8525" r="512" b="6284"/>
          <a:stretch/>
        </p:blipFill>
        <p:spPr>
          <a:xfrm>
            <a:off x="0" y="4677826"/>
            <a:ext cx="1612208" cy="7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88818" y="2367027"/>
            <a:ext cx="3259666" cy="1200329"/>
          </a:xfrm>
          <a:prstGeom prst="rect">
            <a:avLst/>
          </a:prstGeom>
          <a:ln w="12700">
            <a:solidFill>
              <a:srgbClr val="00838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Усі, або більша частина </a:t>
            </a:r>
            <a:r>
              <a:rPr lang="uk-UA" dirty="0" err="1" smtClean="0"/>
              <a:t>документаторів</a:t>
            </a:r>
            <a:r>
              <a:rPr lang="uk-UA" dirty="0" smtClean="0"/>
              <a:t> були та є в місті, робота у звичайному режимі</a:t>
            </a: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77DF52BA-7360-4A25-A826-3244AD75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04" y="585521"/>
            <a:ext cx="10121396" cy="673671"/>
          </a:xfrm>
        </p:spPr>
        <p:txBody>
          <a:bodyPr/>
          <a:lstStyle/>
          <a:p>
            <a:r>
              <a:rPr lang="uk-UA" sz="3200" dirty="0" smtClean="0"/>
              <a:t>Місцезнаходження </a:t>
            </a:r>
            <a:r>
              <a:rPr lang="uk-UA" sz="3200" dirty="0" err="1" smtClean="0"/>
              <a:t>документаторів</a:t>
            </a:r>
            <a:r>
              <a:rPr lang="uk-UA" sz="3200" dirty="0" smtClean="0"/>
              <a:t> </a:t>
            </a:r>
            <a:r>
              <a:rPr lang="en-US" sz="3200" dirty="0" err="1" smtClean="0"/>
              <a:t>REAct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306737" y="2958862"/>
            <a:ext cx="673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76804" y="1519719"/>
            <a:ext cx="2429933" cy="3970318"/>
          </a:xfrm>
          <a:prstGeom prst="rect">
            <a:avLst/>
          </a:prstGeom>
          <a:ln w="12700">
            <a:solidFill>
              <a:srgbClr val="00838F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Київ</a:t>
            </a:r>
            <a:endParaRPr lang="ru-RU" dirty="0" smtClean="0"/>
          </a:p>
          <a:p>
            <a:r>
              <a:rPr lang="uk-UA" dirty="0" smtClean="0"/>
              <a:t>Дніпро</a:t>
            </a:r>
          </a:p>
          <a:p>
            <a:r>
              <a:rPr lang="uk-UA" dirty="0" smtClean="0"/>
              <a:t>Кривий Ріг</a:t>
            </a:r>
            <a:endParaRPr lang="ru-RU" dirty="0" smtClean="0"/>
          </a:p>
          <a:p>
            <a:r>
              <a:rPr lang="ru-RU" dirty="0" err="1" smtClean="0"/>
              <a:t>Вінниця</a:t>
            </a:r>
            <a:endParaRPr lang="ru-RU" dirty="0" smtClean="0"/>
          </a:p>
          <a:p>
            <a:r>
              <a:rPr lang="uk-UA" dirty="0" smtClean="0"/>
              <a:t>Одеса</a:t>
            </a:r>
            <a:endParaRPr lang="ru-RU" dirty="0" smtClean="0"/>
          </a:p>
          <a:p>
            <a:r>
              <a:rPr lang="ru-RU" dirty="0" smtClean="0"/>
              <a:t>Житомир</a:t>
            </a:r>
          </a:p>
          <a:p>
            <a:r>
              <a:rPr lang="ru-RU" dirty="0" err="1" smtClean="0"/>
              <a:t>Івано-Франківськ</a:t>
            </a:r>
            <a:endParaRPr lang="ru-RU" dirty="0"/>
          </a:p>
          <a:p>
            <a:r>
              <a:rPr lang="ru-RU" dirty="0"/>
              <a:t>Полтава</a:t>
            </a:r>
          </a:p>
          <a:p>
            <a:r>
              <a:rPr lang="ru-RU" dirty="0" err="1"/>
              <a:t>Тернопіль</a:t>
            </a:r>
            <a:endParaRPr lang="ru-RU" dirty="0"/>
          </a:p>
          <a:p>
            <a:r>
              <a:rPr lang="ru-RU" dirty="0" err="1" smtClean="0"/>
              <a:t>Черкаси</a:t>
            </a:r>
            <a:endParaRPr lang="ru-RU" dirty="0" smtClean="0"/>
          </a:p>
          <a:p>
            <a:r>
              <a:rPr lang="ru-RU" dirty="0"/>
              <a:t>Рівне </a:t>
            </a:r>
            <a:endParaRPr lang="ru-RU" dirty="0" smtClean="0"/>
          </a:p>
          <a:p>
            <a:r>
              <a:rPr lang="ru-RU" dirty="0" err="1" smtClean="0"/>
              <a:t>Луцьк</a:t>
            </a:r>
            <a:endParaRPr lang="ru-RU" dirty="0" smtClean="0"/>
          </a:p>
          <a:p>
            <a:r>
              <a:rPr lang="uk-UA" dirty="0" smtClean="0"/>
              <a:t>Львів</a:t>
            </a:r>
          </a:p>
          <a:p>
            <a:r>
              <a:rPr lang="uk-UA" dirty="0" smtClean="0"/>
              <a:t>Миколаїв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919984" y="2805323"/>
            <a:ext cx="3249084" cy="1754326"/>
          </a:xfrm>
          <a:prstGeom prst="rect">
            <a:avLst/>
          </a:prstGeom>
          <a:ln w="12700">
            <a:solidFill>
              <a:srgbClr val="00838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Спершу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виїхали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/за кордон. </a:t>
            </a:r>
            <a:r>
              <a:rPr lang="ru-RU" dirty="0" err="1"/>
              <a:t>Н</a:t>
            </a:r>
            <a:r>
              <a:rPr lang="ru-RU" dirty="0" err="1" smtClean="0"/>
              <a:t>аразі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два </a:t>
            </a:r>
            <a:r>
              <a:rPr lang="ru-RU" dirty="0" err="1" smtClean="0"/>
              <a:t>документатори</a:t>
            </a:r>
            <a:r>
              <a:rPr lang="ru-RU" dirty="0" smtClean="0"/>
              <a:t>: у </a:t>
            </a:r>
            <a:r>
              <a:rPr lang="ru-RU" dirty="0" err="1" smtClean="0"/>
              <a:t>Харкові</a:t>
            </a:r>
            <a:r>
              <a:rPr lang="ru-RU" dirty="0" smtClean="0"/>
              <a:t> та </a:t>
            </a:r>
            <a:r>
              <a:rPr lang="ru-RU" dirty="0" err="1" smtClean="0"/>
              <a:t>зі</a:t>
            </a:r>
            <a:r>
              <a:rPr lang="ru-RU" dirty="0" smtClean="0"/>
              <a:t> Львову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06370" y="3959683"/>
            <a:ext cx="2429933" cy="369332"/>
          </a:xfrm>
          <a:prstGeom prst="rect">
            <a:avLst/>
          </a:prstGeom>
          <a:ln w="12700">
            <a:solidFill>
              <a:srgbClr val="00838F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/>
              <a:t>Харків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930566" y="4688366"/>
            <a:ext cx="3238501" cy="646331"/>
          </a:xfrm>
          <a:prstGeom prst="rect">
            <a:avLst/>
          </a:prstGeom>
          <a:ln w="12700">
            <a:solidFill>
              <a:srgbClr val="00838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 7 </a:t>
            </a:r>
            <a:r>
              <a:rPr lang="ru-RU" dirty="0" err="1" smtClean="0"/>
              <a:t>документаторів</a:t>
            </a:r>
            <a:r>
              <a:rPr lang="ru-RU" dirty="0" smtClean="0"/>
              <a:t>, 6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806370" y="4950630"/>
            <a:ext cx="2429933" cy="369332"/>
          </a:xfrm>
          <a:prstGeom prst="rect">
            <a:avLst/>
          </a:prstGeom>
          <a:ln w="12700">
            <a:solidFill>
              <a:srgbClr val="00838F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Херсон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806369" y="1668621"/>
            <a:ext cx="2429933" cy="369332"/>
          </a:xfrm>
          <a:prstGeom prst="rect">
            <a:avLst/>
          </a:prstGeom>
          <a:ln w="12700">
            <a:solidFill>
              <a:srgbClr val="00838F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/>
              <a:t>Чернігів</a:t>
            </a: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30566" y="1396047"/>
            <a:ext cx="3259666" cy="923330"/>
          </a:xfrm>
          <a:prstGeom prst="rect">
            <a:avLst/>
          </a:prstGeom>
          <a:ln w="12700">
            <a:solidFill>
              <a:srgbClr val="00838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Із</a:t>
            </a:r>
            <a:r>
              <a:rPr lang="ru-RU" dirty="0"/>
              <a:t> 3 </a:t>
            </a:r>
            <a:r>
              <a:rPr lang="ru-RU" dirty="0" err="1"/>
              <a:t>документаторів</a:t>
            </a:r>
            <a:r>
              <a:rPr lang="ru-RU" dirty="0"/>
              <a:t> один на </a:t>
            </a:r>
            <a:r>
              <a:rPr lang="ru-RU" dirty="0" err="1" smtClean="0"/>
              <a:t>місці</a:t>
            </a:r>
            <a:r>
              <a:rPr lang="ru-RU" dirty="0" smtClean="0"/>
              <a:t>. Два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он-</a:t>
            </a:r>
            <a:r>
              <a:rPr lang="ru-RU" dirty="0" err="1" smtClean="0"/>
              <a:t>лайн</a:t>
            </a:r>
            <a:r>
              <a:rPr lang="ru-RU" dirty="0" smtClean="0"/>
              <a:t>. </a:t>
            </a:r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236302" y="1853287"/>
            <a:ext cx="673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246885" y="4052909"/>
            <a:ext cx="673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225721" y="5094928"/>
            <a:ext cx="673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795787" y="5696497"/>
            <a:ext cx="2429933" cy="646331"/>
          </a:xfrm>
          <a:prstGeom prst="rect">
            <a:avLst/>
          </a:prstGeom>
          <a:ln w="12700">
            <a:solidFill>
              <a:srgbClr val="00838F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/>
              <a:t>Запоріжжя</a:t>
            </a:r>
            <a:r>
              <a:rPr lang="ru-RU" b="1" dirty="0" smtClean="0"/>
              <a:t>, </a:t>
            </a:r>
            <a:r>
              <a:rPr lang="ru-RU" b="1" dirty="0" err="1" smtClean="0"/>
              <a:t>Мелітополь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909401" y="5540392"/>
            <a:ext cx="3259666" cy="646331"/>
          </a:xfrm>
          <a:prstGeom prst="rect">
            <a:avLst/>
          </a:prstGeom>
          <a:ln w="12700">
            <a:solidFill>
              <a:srgbClr val="00838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 </a:t>
            </a:r>
            <a:r>
              <a:rPr lang="ru-RU" dirty="0" err="1" smtClean="0"/>
              <a:t>документатори</a:t>
            </a:r>
            <a:r>
              <a:rPr lang="ru-RU" dirty="0" smtClean="0"/>
              <a:t>, </a:t>
            </a:r>
            <a:r>
              <a:rPr lang="ru-RU" dirty="0"/>
              <a:t>один на </a:t>
            </a:r>
            <a:r>
              <a:rPr lang="ru-RU" dirty="0" err="1" smtClean="0"/>
              <a:t>місці</a:t>
            </a:r>
            <a:endParaRPr lang="ru-RU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7225719" y="5904809"/>
            <a:ext cx="673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Зміни в роботі </a:t>
            </a:r>
            <a:r>
              <a:rPr lang="uk-UA" sz="3200" dirty="0" err="1"/>
              <a:t>документаторів</a:t>
            </a:r>
            <a:r>
              <a:rPr lang="uk-UA" sz="3200" dirty="0"/>
              <a:t> </a:t>
            </a:r>
            <a:r>
              <a:rPr lang="en-US" sz="3200" dirty="0" err="1"/>
              <a:t>REAct</a:t>
            </a:r>
            <a:r>
              <a:rPr lang="en-US" sz="3200" dirty="0"/>
              <a:t> </a:t>
            </a:r>
            <a:r>
              <a:rPr lang="uk-UA" sz="3200" dirty="0"/>
              <a:t>під час війни</a:t>
            </a:r>
            <a:endParaRPr lang="ru-RU" sz="3200" dirty="0"/>
          </a:p>
        </p:txBody>
      </p:sp>
      <p:sp>
        <p:nvSpPr>
          <p:cNvPr id="6" name="Объект 1"/>
          <p:cNvSpPr>
            <a:spLocks noGrp="1"/>
          </p:cNvSpPr>
          <p:nvPr>
            <p:ph sz="half" idx="1"/>
          </p:nvPr>
        </p:nvSpPr>
        <p:spPr>
          <a:xfrm>
            <a:off x="743454" y="1194742"/>
            <a:ext cx="10436817" cy="54015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Продовження роботи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документаторів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та їх НУО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умовах обстрілів міст.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Чисельність 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документаторів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в більшості регіонів не змінилась.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Дистанційний формат роботи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став переважати в деяких регіонах, в окремих є і натепер основним.  </a:t>
            </a:r>
            <a:r>
              <a:rPr lang="ru-RU" dirty="0"/>
              <a:t> 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Відсутність мобільного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зв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язку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інтернету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 окупованих територіях перешкоджає оперативному внесенню випадків в он-лайн базу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REAct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Зміна в сферах залученості 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документаторів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(допомога ТРО, гуманітарні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проєкти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волонтерство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 впливає на зайнятість в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REAct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та своєчасність подання зафіксованих випадків.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Подекуди зменшення рівня мотивації 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документаторів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 роботи, особливо в регіонах, де були та є активні бойові дії.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Один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документатор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загинув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війні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Миколаїв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0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77DF52BA-7360-4A25-A826-3244AD75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17" y="382617"/>
            <a:ext cx="10121396" cy="673671"/>
          </a:xfrm>
        </p:spPr>
        <p:txBody>
          <a:bodyPr/>
          <a:lstStyle/>
          <a:p>
            <a:r>
              <a:rPr lang="uk-UA" sz="3200" dirty="0" smtClean="0"/>
              <a:t>Основна с</a:t>
            </a:r>
            <a:r>
              <a:rPr lang="uk-UA" sz="3200" dirty="0" smtClean="0"/>
              <a:t>татистика </a:t>
            </a:r>
            <a:r>
              <a:rPr lang="en-US" sz="3200" dirty="0" err="1" smtClean="0"/>
              <a:t>REAct</a:t>
            </a:r>
            <a:endParaRPr lang="uk-UA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185256" y="1142814"/>
            <a:ext cx="3541222" cy="1015664"/>
            <a:chOff x="1030778" y="1403263"/>
            <a:chExt cx="3541222" cy="101566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30778" y="1403263"/>
              <a:ext cx="3541222" cy="10156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01189" y="1403264"/>
              <a:ext cx="3200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chemeClr val="bg1"/>
                  </a:solidFill>
                </a:rPr>
                <a:t>1568 </a:t>
              </a:r>
            </a:p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випадків зареєстровано</a:t>
              </a:r>
            </a:p>
            <a:p>
              <a:pPr algn="ctr"/>
              <a:r>
                <a:rPr lang="uk-UA" i="1" dirty="0" smtClean="0">
                  <a:solidFill>
                    <a:schemeClr val="bg1"/>
                  </a:solidFill>
                </a:rPr>
                <a:t>24.02-19.09.2022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411883" y="1142814"/>
            <a:ext cx="3541222" cy="1015664"/>
            <a:chOff x="4907280" y="1403261"/>
            <a:chExt cx="3541222" cy="101566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907280" y="1403262"/>
              <a:ext cx="3541222" cy="10156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7691" y="1403261"/>
              <a:ext cx="3200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chemeClr val="bg1"/>
                  </a:solidFill>
                </a:rPr>
                <a:t>1433</a:t>
              </a:r>
            </a:p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випадків вирішено повністю, або частково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321511"/>
              </p:ext>
            </p:extLst>
          </p:nvPr>
        </p:nvGraphicFramePr>
        <p:xfrm>
          <a:off x="6317673" y="3442433"/>
          <a:ext cx="5403272" cy="313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292234" y="2299246"/>
            <a:ext cx="3541222" cy="1015663"/>
            <a:chOff x="886848" y="2508271"/>
            <a:chExt cx="3541222" cy="101566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886848" y="2508271"/>
              <a:ext cx="3541222" cy="10156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80020" y="2508271"/>
              <a:ext cx="335487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692 </a:t>
              </a:r>
              <a:r>
                <a:rPr lang="ru-RU" dirty="0" err="1">
                  <a:solidFill>
                    <a:schemeClr val="bg1"/>
                  </a:solidFill>
                </a:rPr>
                <a:t>випадки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</a:rPr>
                <a:t>пов'язані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>
                  <a:solidFill>
                    <a:schemeClr val="bg1"/>
                  </a:solidFill>
                </a:rPr>
                <a:t>з </a:t>
              </a:r>
              <a:r>
                <a:rPr lang="ru-RU" dirty="0" err="1">
                  <a:solidFill>
                    <a:schemeClr val="bg1"/>
                  </a:solidFill>
                </a:rPr>
                <a:t>вторгненням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err="1">
                  <a:solidFill>
                    <a:schemeClr val="bg1"/>
                  </a:solidFill>
                </a:rPr>
                <a:t>рф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>
                  <a:solidFill>
                    <a:schemeClr val="bg1"/>
                  </a:solidFill>
                </a:rPr>
                <a:t>на </a:t>
              </a:r>
              <a:r>
                <a:rPr lang="ru-RU" dirty="0" err="1">
                  <a:solidFill>
                    <a:schemeClr val="bg1"/>
                  </a:solidFill>
                </a:rPr>
                <a:t>територію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err="1">
                  <a:solidFill>
                    <a:schemeClr val="bg1"/>
                  </a:solidFill>
                </a:rPr>
                <a:t>України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631084" y="2331529"/>
            <a:ext cx="3541222" cy="1015663"/>
            <a:chOff x="7029796" y="2358642"/>
            <a:chExt cx="3541222" cy="1015663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029796" y="2358642"/>
              <a:ext cx="3541222" cy="10156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029796" y="2358642"/>
              <a:ext cx="34774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75 </a:t>
              </a:r>
              <a:r>
                <a:rPr lang="ru-RU" dirty="0" err="1" smtClean="0">
                  <a:solidFill>
                    <a:schemeClr val="bg1"/>
                  </a:solidFill>
                </a:rPr>
                <a:t>випадків</a:t>
              </a:r>
              <a:r>
                <a:rPr lang="ru-RU" dirty="0" smtClean="0">
                  <a:solidFill>
                    <a:schemeClr val="bg1"/>
                  </a:solidFill>
                </a:rPr>
                <a:t>, де </a:t>
              </a:r>
              <a:r>
                <a:rPr lang="ru-RU" dirty="0" err="1" smtClean="0">
                  <a:solidFill>
                    <a:schemeClr val="bg1"/>
                  </a:solidFill>
                </a:rPr>
                <a:t>порушником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</a:rPr>
                <a:t>безпосередньо</a:t>
              </a:r>
              <a:r>
                <a:rPr lang="ru-RU" dirty="0" smtClean="0">
                  <a:solidFill>
                    <a:schemeClr val="bg1"/>
                  </a:solidFill>
                </a:rPr>
                <a:t> є </a:t>
              </a:r>
              <a:r>
                <a:rPr lang="ru-RU" dirty="0" err="1" smtClean="0">
                  <a:solidFill>
                    <a:schemeClr val="bg1"/>
                  </a:solidFill>
                </a:rPr>
                <a:t>окупанти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634252"/>
              </p:ext>
            </p:extLst>
          </p:nvPr>
        </p:nvGraphicFramePr>
        <p:xfrm>
          <a:off x="132136" y="3442433"/>
          <a:ext cx="6124575" cy="313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4726478" y="1647455"/>
            <a:ext cx="1591195" cy="3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1260419" y="2046867"/>
            <a:ext cx="938643" cy="8886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4726478" y="1894937"/>
            <a:ext cx="2850571" cy="11053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9134" y="6550223"/>
            <a:ext cx="7656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/>
              <a:t>* Вересень 2022 охоплює період до 19 числа включно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8272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Ключові</a:t>
            </a:r>
            <a:r>
              <a:rPr lang="ru-RU" sz="3200" dirty="0"/>
              <a:t> </a:t>
            </a:r>
            <a:r>
              <a:rPr lang="ru-RU" sz="3200" dirty="0" err="1"/>
              <a:t>типи</a:t>
            </a:r>
            <a:r>
              <a:rPr lang="ru-RU" sz="3200" dirty="0"/>
              <a:t> </a:t>
            </a:r>
            <a:r>
              <a:rPr lang="ru-RU" sz="3200" dirty="0" err="1"/>
              <a:t>порушників</a:t>
            </a:r>
            <a:r>
              <a:rPr lang="ru-RU" sz="3200" dirty="0"/>
              <a:t> прав </a:t>
            </a:r>
            <a:r>
              <a:rPr lang="ru-RU" sz="3200" dirty="0" err="1"/>
              <a:t>клієнтів</a:t>
            </a:r>
            <a:r>
              <a:rPr lang="ru-RU" sz="3200" dirty="0"/>
              <a:t> </a:t>
            </a:r>
            <a:r>
              <a:rPr lang="en-US" sz="3200" dirty="0" err="1"/>
              <a:t>REAct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738618"/>
              </p:ext>
            </p:extLst>
          </p:nvPr>
        </p:nvGraphicFramePr>
        <p:xfrm>
          <a:off x="1571105" y="1131787"/>
          <a:ext cx="7959436" cy="523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33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986" y="319239"/>
            <a:ext cx="10011938" cy="315599"/>
          </a:xfrm>
        </p:spPr>
        <p:txBody>
          <a:bodyPr/>
          <a:lstStyle/>
          <a:p>
            <a:r>
              <a:rPr lang="uk-UA" sz="2800" dirty="0"/>
              <a:t>Зміни в потребах клієнтів,  </a:t>
            </a:r>
            <a:r>
              <a:rPr lang="uk-UA" sz="2800" dirty="0" smtClean="0"/>
              <a:t>які </a:t>
            </a:r>
            <a:r>
              <a:rPr lang="uk-UA" sz="2800" dirty="0"/>
              <a:t>звертаються до </a:t>
            </a:r>
            <a:r>
              <a:rPr lang="en-US" sz="2800" dirty="0" err="1"/>
              <a:t>REAct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6986" y="1213658"/>
            <a:ext cx="10872698" cy="5419898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Збільшилась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випадків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щодо:</a:t>
            </a:r>
          </a:p>
          <a:p>
            <a:pPr marL="1371600" lvl="2" indent="-457200">
              <a:buFontTx/>
              <a:buChar char="-"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доступу до </a:t>
            </a:r>
            <a:r>
              <a:rPr lang="ru-RU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медичних</a:t>
            </a:r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послуг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marL="1371600" lvl="2" indent="-457200">
              <a:buFontTx/>
              <a:buChar char="-"/>
            </a:pP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відновлення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документів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marL="1371600" lvl="2" indent="-457200">
              <a:buFontTx/>
              <a:buChar char="-"/>
            </a:pP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поселення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притулків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1371600" lvl="2" indent="-457200">
              <a:buFontTx/>
              <a:buChar char="-"/>
            </a:pPr>
            <a:r>
              <a:rPr lang="uk-UA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отримання 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гуманітарної допомоги</a:t>
            </a:r>
            <a:r>
              <a:rPr lang="uk-UA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Відстежується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необхідність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психологічній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допомозі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втрата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віри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позитивний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результат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деокупації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депресії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агресивні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стани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вимушене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працевлаштування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представників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окупаційної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влади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Збільшилася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потреба 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особистого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супроводу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клієнта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необхідні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інстанції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вирішення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питань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Зменшилася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осіб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намагалися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перетнути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кордон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потребували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язку</a:t>
            </a:r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цим консультування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9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F52BA-7360-4A25-A826-3244AD75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4" y="433121"/>
            <a:ext cx="4618182" cy="673671"/>
          </a:xfrm>
        </p:spPr>
        <p:txBody>
          <a:bodyPr/>
          <a:lstStyle/>
          <a:p>
            <a:r>
              <a:rPr lang="uk-UA" sz="3200" dirty="0" smtClean="0"/>
              <a:t>Порушення прав ключових груп на тлі війни</a:t>
            </a:r>
            <a:endParaRPr lang="uk-UA" sz="32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42583" y="1106792"/>
            <a:ext cx="10987170" cy="6228511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Фіксується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більше випадків серед ВПО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зокрема, в регіонах, де немає бойових дій. 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Бар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єри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в отриманні медичних послуг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для ключових спільнот, в тому числі відмова медичних працівників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щодо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постановки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облік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у зв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’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язку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з ВІЛ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видачі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АРТ,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призначенні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ЗПТ.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Збільшилась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кількість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випадків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перевищення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своїх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повноважень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влади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 боку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працівників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поліції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Відмова в наданні притулку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ключовим спільнотам як ВПО. 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Незаконне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виселення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житла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ВПО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зв’язку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приналежністю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до ЛВІН, СП, ЧСЧ.   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Почастішали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випадки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фіксації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відмови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соціальних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послугах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затягування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оформленні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довідок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ВПО,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призначення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виплат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тощо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пов’язано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приналежністю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клієнта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до ЛВІН, СП.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Зафіксовано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випадки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порушення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прав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ключових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спільнот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з боку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представників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ключових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спільнот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ВПО, як-от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пацієнтів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ЗПТ.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Мобілізація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до ЗСУ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чоловіків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призовного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віку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які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живуть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з ВІЛ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Злочини з боку окупантів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викрадення/знищення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особистого майна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клієнта,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позбавлення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житла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виселення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тілесні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ушкодження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/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фізичний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напад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вилучення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препаратів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ЗПТ/АРТ, замах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вбивство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6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640" y="338349"/>
            <a:ext cx="8474257" cy="315599"/>
          </a:xfrm>
        </p:spPr>
        <p:txBody>
          <a:bodyPr/>
          <a:lstStyle/>
          <a:p>
            <a:pPr algn="ctr"/>
            <a:r>
              <a:rPr lang="uk-UA" sz="3200" dirty="0"/>
              <a:t>Реагування на </a:t>
            </a:r>
            <a:r>
              <a:rPr lang="uk-UA" sz="3200" dirty="0"/>
              <a:t>випадки клієнтів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800" i="1" dirty="0" smtClean="0"/>
              <a:t>(</a:t>
            </a:r>
            <a:r>
              <a:rPr lang="uk-UA" sz="2800" i="1" dirty="0"/>
              <a:t>24.02-19.09.2022)</a:t>
            </a:r>
            <a:r>
              <a:rPr lang="uk-UA" sz="3200" dirty="0"/>
              <a:t/>
            </a:r>
            <a:br>
              <a:rPr lang="uk-UA" sz="3200" dirty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2127" y="1316357"/>
            <a:ext cx="3569749" cy="73866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3662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algn="ctr"/>
            <a:r>
              <a:rPr lang="uk-UA" b="1" dirty="0" smtClean="0"/>
              <a:t>послуги надано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018257" y="1527747"/>
            <a:ext cx="648393" cy="3158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89705" y="1316357"/>
            <a:ext cx="5296024" cy="73866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91%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uk-UA" b="1" dirty="0" smtClean="0"/>
              <a:t>послуг </a:t>
            </a:r>
            <a:r>
              <a:rPr lang="uk-UA" b="1" dirty="0"/>
              <a:t>надано напряму </a:t>
            </a:r>
            <a:r>
              <a:rPr lang="uk-UA" b="1" dirty="0" smtClean="0"/>
              <a:t>силами </a:t>
            </a:r>
            <a:r>
              <a:rPr lang="en-US" b="1" dirty="0" err="1" smtClean="0"/>
              <a:t>REAct</a:t>
            </a:r>
            <a:endParaRPr lang="uk-UA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761692"/>
              </p:ext>
            </p:extLst>
          </p:nvPr>
        </p:nvGraphicFramePr>
        <p:xfrm>
          <a:off x="5421525" y="2159796"/>
          <a:ext cx="6232383" cy="461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787775"/>
              </p:ext>
            </p:extLst>
          </p:nvPr>
        </p:nvGraphicFramePr>
        <p:xfrm>
          <a:off x="189427" y="2159796"/>
          <a:ext cx="5153026" cy="461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0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REAct">
  <a:themeElements>
    <a:clrScheme name="REAct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0838F"/>
      </a:accent1>
      <a:accent2>
        <a:srgbClr val="8BC34A"/>
      </a:accent2>
      <a:accent3>
        <a:srgbClr val="27CED7"/>
      </a:accent3>
      <a:accent4>
        <a:srgbClr val="42BA97"/>
      </a:accent4>
      <a:accent5>
        <a:srgbClr val="318B71"/>
      </a:accent5>
      <a:accent6>
        <a:srgbClr val="62A39F"/>
      </a:accent6>
      <a:hlink>
        <a:srgbClr val="6B9F25"/>
      </a:hlink>
      <a:folHlink>
        <a:srgbClr val="6B9F25"/>
      </a:folHlink>
    </a:clrScheme>
    <a:fontScheme name="REAc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REAct" id="{4F5415F8-8A0C-488C-BE2B-8E5B2CF15AD4}" vid="{C22CA701-5910-463B-9F14-63574FA2D52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1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FF3B2D9-3B7F-45CD-8C9F-FAB3F2E470AC}">
  <we:reference id="wa200001396" version="2.1.6.0" store="uk-UA" storeType="OMEX"/>
  <we:alternateReferences>
    <we:reference id="wa200001396" version="2.1.6.0" store="WA20000139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70DB745-8602-4D73-B125-BCAF7722D754}">
  <we:reference id="wa200000113" version="1.0.0.0" store="uk-UA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A2F88-55C5-4ED1-9541-807C6542476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740</Words>
  <Application>Microsoft Office PowerPoint</Application>
  <PresentationFormat>Широкоэкранный</PresentationFormat>
  <Paragraphs>127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Wingdings 3</vt:lpstr>
      <vt:lpstr>Arial</vt:lpstr>
      <vt:lpstr>Wingdings</vt:lpstr>
      <vt:lpstr>Tw Cen MT</vt:lpstr>
      <vt:lpstr>Calibri</vt:lpstr>
      <vt:lpstr>Roboto</vt:lpstr>
      <vt:lpstr>Times New Roman</vt:lpstr>
      <vt:lpstr>Montserrat</vt:lpstr>
      <vt:lpstr>Montserrat Bold</vt:lpstr>
      <vt:lpstr>Тема REAct</vt:lpstr>
      <vt:lpstr>зустріч юристів УГСПЛ та регіональних координаторів проєкту REAct</vt:lpstr>
      <vt:lpstr>Система REAct (2021)</vt:lpstr>
      <vt:lpstr>Місцезнаходження документаторів REAct </vt:lpstr>
      <vt:lpstr>Зміни в роботі документаторів REAct під час війни</vt:lpstr>
      <vt:lpstr>Основна статистика REAct</vt:lpstr>
      <vt:lpstr>Ключові типи порушників прав клієнтів REAct </vt:lpstr>
      <vt:lpstr>Зміни в потребах клієнтів,  які звертаються до REAct</vt:lpstr>
      <vt:lpstr>Порушення прав ключових груп на тлі війни</vt:lpstr>
      <vt:lpstr>Реагування на випадки клієнтів  (24.02-19.09.2022) </vt:lpstr>
      <vt:lpstr>Бар’єри в реагуванні під час війни</vt:lpstr>
      <vt:lpstr>Нові можливості в реагуванні під час війни</vt:lpstr>
      <vt:lpstr>Переадресація клієнтів між REAct та УГСПЛ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2021-03-14T11:04:12Z</dcterms:created>
  <dcterms:modified xsi:type="dcterms:W3CDTF">2022-09-20T07:49:41Z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